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80" r:id="rId6"/>
    <p:sldId id="260" r:id="rId7"/>
    <p:sldId id="261" r:id="rId8"/>
    <p:sldId id="262" r:id="rId9"/>
    <p:sldId id="263" r:id="rId10"/>
    <p:sldId id="264" r:id="rId11"/>
    <p:sldId id="265" r:id="rId12"/>
    <p:sldId id="266" r:id="rId13"/>
    <p:sldId id="267" r:id="rId14"/>
    <p:sldId id="268" r:id="rId15"/>
    <p:sldId id="281" r:id="rId16"/>
    <p:sldId id="269" r:id="rId17"/>
    <p:sldId id="270" r:id="rId18"/>
    <p:sldId id="271" r:id="rId19"/>
    <p:sldId id="272" r:id="rId20"/>
    <p:sldId id="273" r:id="rId21"/>
    <p:sldId id="274" r:id="rId22"/>
    <p:sldId id="275" r:id="rId23"/>
    <p:sldId id="276" r:id="rId24"/>
    <p:sldId id="277" r:id="rId25"/>
    <p:sldId id="278" r:id="rId26"/>
    <p:sldId id="27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08" y="-7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383210D-997F-42FC-9319-F2E3CC4EE9E1}" type="datetimeFigureOut">
              <a:rPr lang="en-GB" smtClean="0"/>
              <a:t>11/08/2013</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4A67C3D6-AA86-4E53-A67B-CEA45E4666F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83210D-997F-42FC-9319-F2E3CC4EE9E1}" type="datetimeFigureOut">
              <a:rPr lang="en-GB" smtClean="0"/>
              <a:t>11/08/2013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83210D-997F-42FC-9319-F2E3CC4EE9E1}" type="datetimeFigureOut">
              <a:rPr lang="en-GB" smtClean="0"/>
              <a:t>11/08/2013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720080"/>
          </a:xfrm>
        </p:spPr>
        <p:txBody>
          <a:bodyPr>
            <a:normAutofit/>
          </a:bodyPr>
          <a:lstStyle>
            <a:lvl1pPr>
              <a:defRPr sz="4000"/>
            </a:lvl1p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251520" y="1052736"/>
            <a:ext cx="8712968" cy="53285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251520" y="6453336"/>
            <a:ext cx="2133600" cy="288032"/>
          </a:xfrm>
        </p:spPr>
        <p:txBody>
          <a:bodyPr/>
          <a:lstStyle/>
          <a:p>
            <a:fld id="{C383210D-997F-42FC-9319-F2E3CC4EE9E1}" type="datetimeFigureOut">
              <a:rPr lang="en-GB" smtClean="0"/>
              <a:t>11/08/2013</a:t>
            </a:fld>
            <a:endParaRPr lang="en-GB"/>
          </a:p>
        </p:txBody>
      </p:sp>
      <p:sp>
        <p:nvSpPr>
          <p:cNvPr id="5" name="Footer Placeholder 4"/>
          <p:cNvSpPr>
            <a:spLocks noGrp="1"/>
          </p:cNvSpPr>
          <p:nvPr>
            <p:ph type="ftr" sz="quarter" idx="11"/>
          </p:nvPr>
        </p:nvSpPr>
        <p:spPr>
          <a:xfrm>
            <a:off x="2461320" y="6453336"/>
            <a:ext cx="3352800" cy="288032"/>
          </a:xfrm>
        </p:spPr>
        <p:txBody>
          <a:bodyPr/>
          <a:lstStyle/>
          <a:p>
            <a:endParaRPr lang="en-GB"/>
          </a:p>
        </p:txBody>
      </p:sp>
      <p:sp>
        <p:nvSpPr>
          <p:cNvPr id="6" name="Slide Number Placeholder 5"/>
          <p:cNvSpPr>
            <a:spLocks noGrp="1"/>
          </p:cNvSpPr>
          <p:nvPr>
            <p:ph type="sldNum" sz="quarter" idx="12"/>
          </p:nvPr>
        </p:nvSpPr>
        <p:spPr>
          <a:xfrm>
            <a:off x="8202488" y="6453336"/>
            <a:ext cx="762000" cy="288032"/>
          </a:xfrm>
        </p:spPr>
        <p:txBody>
          <a:bodyPr/>
          <a:lstStyle/>
          <a:p>
            <a:fld id="{4A67C3D6-AA86-4E53-A67B-CEA45E4666F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83210D-997F-42FC-9319-F2E3CC4EE9E1}" type="datetimeFigureOut">
              <a:rPr lang="en-GB" smtClean="0"/>
              <a:t>11/08/2013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67C3D6-AA86-4E53-A67B-CEA45E4666FB}"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83210D-997F-42FC-9319-F2E3CC4EE9E1}" type="datetimeFigureOut">
              <a:rPr lang="en-GB" smtClean="0"/>
              <a:t>11/08/2013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83210D-997F-42FC-9319-F2E3CC4EE9E1}" type="datetimeFigureOut">
              <a:rPr lang="en-GB" smtClean="0"/>
              <a:t>11/08/2013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83210D-997F-42FC-9319-F2E3CC4EE9E1}" type="datetimeFigureOut">
              <a:rPr lang="en-GB" smtClean="0"/>
              <a:t>11/08/2013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83210D-997F-42FC-9319-F2E3CC4EE9E1}" type="datetimeFigureOut">
              <a:rPr lang="en-GB" smtClean="0"/>
              <a:t>11/08/2013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83210D-997F-42FC-9319-F2E3CC4EE9E1}" type="datetimeFigureOut">
              <a:rPr lang="en-GB" smtClean="0"/>
              <a:t>11/08/2013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67C3D6-AA86-4E53-A67B-CEA45E4666F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83210D-997F-42FC-9319-F2E3CC4EE9E1}" type="datetimeFigureOut">
              <a:rPr lang="en-GB" smtClean="0"/>
              <a:t>11/08/2013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4A67C3D6-AA86-4E53-A67B-CEA45E4666FB}"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383210D-997F-42FC-9319-F2E3CC4EE9E1}" type="datetimeFigureOut">
              <a:rPr lang="en-GB" smtClean="0"/>
              <a:t>11/08/2013</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A67C3D6-AA86-4E53-A67B-CEA45E4666FB}"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5400" dirty="0" smtClean="0"/>
              <a:t>Game Production TimeLine</a:t>
            </a:r>
            <a:endParaRPr lang="en-GB" sz="5400" dirty="0"/>
          </a:p>
        </p:txBody>
      </p:sp>
      <p:sp>
        <p:nvSpPr>
          <p:cNvPr id="3" name="Subtitle 2"/>
          <p:cNvSpPr>
            <a:spLocks noGrp="1"/>
          </p:cNvSpPr>
          <p:nvPr>
            <p:ph type="subTitle" idx="1"/>
          </p:nvPr>
        </p:nvSpPr>
        <p:spPr/>
        <p:txBody>
          <a:bodyPr>
            <a:normAutofit/>
          </a:bodyPr>
          <a:lstStyle/>
          <a:p>
            <a:r>
              <a:rPr lang="en-GB" dirty="0" smtClean="0"/>
              <a:t>Student name</a:t>
            </a:r>
            <a:endParaRPr lang="en-GB" dirty="0"/>
          </a:p>
          <a:p>
            <a:r>
              <a:rPr lang="en-GB" dirty="0" smtClean="0"/>
              <a:t>Name of Company</a:t>
            </a:r>
            <a:endParaRPr lang="en-GB" dirty="0"/>
          </a:p>
        </p:txBody>
      </p:sp>
    </p:spTree>
    <p:extLst>
      <p:ext uri="{BB962C8B-B14F-4D97-AF65-F5344CB8AC3E}">
        <p14:creationId xmlns:p14="http://schemas.microsoft.com/office/powerpoint/2010/main" val="4121548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a:t>
            </a:r>
            <a:endParaRPr lang="en-GB" dirty="0"/>
          </a:p>
        </p:txBody>
      </p:sp>
      <p:sp>
        <p:nvSpPr>
          <p:cNvPr id="3" name="Content Placeholder 2"/>
          <p:cNvSpPr>
            <a:spLocks noGrp="1"/>
          </p:cNvSpPr>
          <p:nvPr>
            <p:ph idx="1"/>
          </p:nvPr>
        </p:nvSpPr>
        <p:spPr/>
        <p:txBody>
          <a:bodyPr>
            <a:normAutofit/>
          </a:bodyPr>
          <a:lstStyle/>
          <a:p>
            <a:r>
              <a:rPr lang="en-GB" dirty="0" smtClean="0"/>
              <a:t>Purpose</a:t>
            </a:r>
            <a:endParaRPr lang="en-GB" dirty="0"/>
          </a:p>
          <a:p>
            <a:pPr lvl="1"/>
            <a:r>
              <a:rPr lang="en-GB" dirty="0" smtClean="0"/>
              <a:t>Exhaustively </a:t>
            </a:r>
            <a:r>
              <a:rPr lang="en-GB" dirty="0"/>
              <a:t>details </a:t>
            </a:r>
            <a:r>
              <a:rPr lang="en-GB" i="1" dirty="0"/>
              <a:t>everything </a:t>
            </a:r>
            <a:r>
              <a:rPr lang="en-GB" dirty="0"/>
              <a:t>that will happen in the game</a:t>
            </a:r>
          </a:p>
          <a:p>
            <a:pPr lvl="2"/>
            <a:r>
              <a:rPr lang="en-GB" dirty="0" smtClean="0"/>
              <a:t>Cheaper </a:t>
            </a:r>
            <a:r>
              <a:rPr lang="en-GB" dirty="0"/>
              <a:t>to evaluate and change than a computer implementation</a:t>
            </a:r>
          </a:p>
          <a:p>
            <a:pPr lvl="1"/>
            <a:r>
              <a:rPr lang="en-GB" dirty="0" smtClean="0"/>
              <a:t>Basis </a:t>
            </a:r>
            <a:r>
              <a:rPr lang="en-GB" dirty="0"/>
              <a:t>for estimating cost and tracking progress</a:t>
            </a:r>
          </a:p>
          <a:p>
            <a:pPr lvl="1"/>
            <a:r>
              <a:rPr lang="en-GB" dirty="0" smtClean="0"/>
              <a:t>Allows </a:t>
            </a:r>
            <a:r>
              <a:rPr lang="en-GB" dirty="0"/>
              <a:t>others to start designing implementation</a:t>
            </a:r>
          </a:p>
          <a:p>
            <a:pPr lvl="1"/>
            <a:r>
              <a:rPr lang="en-GB" dirty="0" smtClean="0"/>
              <a:t>Is </a:t>
            </a:r>
            <a:r>
              <a:rPr lang="en-GB" dirty="0"/>
              <a:t>the game “bible”-over 100 pages</a:t>
            </a:r>
          </a:p>
          <a:p>
            <a:r>
              <a:rPr lang="en-GB" dirty="0" smtClean="0"/>
              <a:t>Created </a:t>
            </a:r>
            <a:r>
              <a:rPr lang="en-GB" dirty="0"/>
              <a:t>by the Game Designer</a:t>
            </a:r>
          </a:p>
          <a:p>
            <a:pPr lvl="1"/>
            <a:r>
              <a:rPr lang="en-GB" dirty="0" smtClean="0"/>
              <a:t>Usually </a:t>
            </a:r>
            <a:r>
              <a:rPr lang="en-GB" dirty="0"/>
              <a:t>not same as the game developer</a:t>
            </a:r>
          </a:p>
          <a:p>
            <a:r>
              <a:rPr lang="en-GB" dirty="0" smtClean="0"/>
              <a:t>If </a:t>
            </a:r>
            <a:r>
              <a:rPr lang="en-GB" dirty="0"/>
              <a:t>it isn’t in this, it might not be in the game</a:t>
            </a:r>
          </a:p>
          <a:p>
            <a:pPr lvl="1"/>
            <a:r>
              <a:rPr lang="en-GB" dirty="0" smtClean="0"/>
              <a:t>Depends </a:t>
            </a:r>
            <a:r>
              <a:rPr lang="en-GB" dirty="0"/>
              <a:t>on development philosophy</a:t>
            </a:r>
          </a:p>
          <a:p>
            <a:endParaRPr lang="en-GB" dirty="0"/>
          </a:p>
        </p:txBody>
      </p:sp>
    </p:spTree>
    <p:extLst>
      <p:ext uri="{BB962C8B-B14F-4D97-AF65-F5344CB8AC3E}">
        <p14:creationId xmlns:p14="http://schemas.microsoft.com/office/powerpoint/2010/main" val="3804253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More </a:t>
            </a:r>
            <a:r>
              <a:rPr lang="en-GB" dirty="0"/>
              <a:t>formal and complete than treatment</a:t>
            </a:r>
          </a:p>
          <a:p>
            <a:pPr lvl="1"/>
            <a:r>
              <a:rPr lang="en-GB" dirty="0" smtClean="0"/>
              <a:t>What </a:t>
            </a:r>
            <a:r>
              <a:rPr lang="en-GB" dirty="0"/>
              <a:t>does the player do?</a:t>
            </a:r>
          </a:p>
          <a:p>
            <a:pPr lvl="1"/>
            <a:r>
              <a:rPr lang="en-GB" dirty="0" smtClean="0"/>
              <a:t>What </a:t>
            </a:r>
            <a:r>
              <a:rPr lang="en-GB" dirty="0"/>
              <a:t>is the interface.</a:t>
            </a:r>
          </a:p>
          <a:p>
            <a:pPr lvl="1"/>
            <a:r>
              <a:rPr lang="en-GB" dirty="0" smtClean="0"/>
              <a:t>What </a:t>
            </a:r>
            <a:r>
              <a:rPr lang="en-GB" dirty="0"/>
              <a:t>is the plot.</a:t>
            </a:r>
          </a:p>
          <a:p>
            <a:r>
              <a:rPr lang="en-GB" dirty="0" smtClean="0"/>
              <a:t>Details</a:t>
            </a:r>
            <a:r>
              <a:rPr lang="en-GB" dirty="0"/>
              <a:t>! Leave nothing to the imagination.</a:t>
            </a:r>
          </a:p>
          <a:p>
            <a:pPr lvl="1"/>
            <a:r>
              <a:rPr lang="en-GB" dirty="0" smtClean="0"/>
              <a:t>What </a:t>
            </a:r>
            <a:r>
              <a:rPr lang="en-GB" dirty="0"/>
              <a:t>are all the levels?</a:t>
            </a:r>
          </a:p>
          <a:p>
            <a:pPr lvl="1"/>
            <a:r>
              <a:rPr lang="en-GB" dirty="0" smtClean="0"/>
              <a:t>What </a:t>
            </a:r>
            <a:r>
              <a:rPr lang="en-GB" dirty="0"/>
              <a:t>are all the characters?</a:t>
            </a:r>
          </a:p>
          <a:p>
            <a:pPr lvl="1"/>
            <a:r>
              <a:rPr lang="en-GB" dirty="0" smtClean="0"/>
              <a:t>How </a:t>
            </a:r>
            <a:r>
              <a:rPr lang="en-GB" dirty="0"/>
              <a:t>can they interact? </a:t>
            </a:r>
          </a:p>
          <a:p>
            <a:pPr lvl="1"/>
            <a:r>
              <a:rPr lang="en-GB" dirty="0" smtClean="0"/>
              <a:t>What </a:t>
            </a:r>
            <a:r>
              <a:rPr lang="en-GB" dirty="0"/>
              <a:t>can you do to them? </a:t>
            </a:r>
          </a:p>
          <a:p>
            <a:pPr lvl="1"/>
            <a:r>
              <a:rPr lang="en-GB" dirty="0" smtClean="0"/>
              <a:t>Art </a:t>
            </a:r>
            <a:r>
              <a:rPr lang="en-GB" dirty="0"/>
              <a:t>bible –what will be the look of the game</a:t>
            </a:r>
          </a:p>
          <a:p>
            <a:r>
              <a:rPr lang="en-GB" dirty="0" smtClean="0"/>
              <a:t>Development </a:t>
            </a:r>
            <a:r>
              <a:rPr lang="en-GB" dirty="0"/>
              <a:t>plan/schedule</a:t>
            </a:r>
          </a:p>
          <a:p>
            <a:pPr lvl="1"/>
            <a:r>
              <a:rPr lang="en-GB" dirty="0" smtClean="0"/>
              <a:t>What </a:t>
            </a:r>
            <a:r>
              <a:rPr lang="en-GB" dirty="0"/>
              <a:t>is going to be done</a:t>
            </a:r>
          </a:p>
          <a:p>
            <a:pPr lvl="1"/>
            <a:r>
              <a:rPr lang="en-GB" dirty="0" smtClean="0"/>
              <a:t>When </a:t>
            </a:r>
            <a:r>
              <a:rPr lang="en-GB" dirty="0"/>
              <a:t>is it going to be done</a:t>
            </a:r>
          </a:p>
          <a:p>
            <a:pPr lvl="1"/>
            <a:r>
              <a:rPr lang="en-GB" dirty="0" smtClean="0"/>
              <a:t>Who </a:t>
            </a:r>
            <a:r>
              <a:rPr lang="en-GB" dirty="0"/>
              <a:t>is going to do it</a:t>
            </a:r>
          </a:p>
          <a:p>
            <a:endParaRPr lang="en-GB" dirty="0"/>
          </a:p>
        </p:txBody>
      </p:sp>
    </p:spTree>
    <p:extLst>
      <p:ext uri="{BB962C8B-B14F-4D97-AF65-F5344CB8AC3E}">
        <p14:creationId xmlns:p14="http://schemas.microsoft.com/office/powerpoint/2010/main" val="3790282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Sections</a:t>
            </a:r>
            <a:endParaRPr lang="en-GB" dirty="0"/>
          </a:p>
        </p:txBody>
      </p:sp>
      <p:sp>
        <p:nvSpPr>
          <p:cNvPr id="3" name="Content Placeholder 2"/>
          <p:cNvSpPr>
            <a:spLocks noGrp="1"/>
          </p:cNvSpPr>
          <p:nvPr>
            <p:ph idx="1"/>
          </p:nvPr>
        </p:nvSpPr>
        <p:spPr/>
        <p:txBody>
          <a:bodyPr>
            <a:normAutofit/>
          </a:bodyPr>
          <a:lstStyle/>
          <a:p>
            <a:r>
              <a:rPr lang="en-GB" dirty="0" smtClean="0"/>
              <a:t>Executive </a:t>
            </a:r>
            <a:r>
              <a:rPr lang="en-GB" dirty="0"/>
              <a:t>Summary</a:t>
            </a:r>
          </a:p>
          <a:p>
            <a:pPr lvl="1"/>
            <a:r>
              <a:rPr lang="en-GB" dirty="0" smtClean="0"/>
              <a:t>Similar </a:t>
            </a:r>
            <a:r>
              <a:rPr lang="en-GB" dirty="0"/>
              <a:t>to Design Treatment</a:t>
            </a:r>
          </a:p>
          <a:p>
            <a:r>
              <a:rPr lang="en-GB" dirty="0" smtClean="0"/>
              <a:t>Product </a:t>
            </a:r>
            <a:r>
              <a:rPr lang="en-GB" dirty="0"/>
              <a:t>Specification</a:t>
            </a:r>
          </a:p>
          <a:p>
            <a:r>
              <a:rPr lang="en-GB" dirty="0" smtClean="0"/>
              <a:t>Game </a:t>
            </a:r>
            <a:r>
              <a:rPr lang="en-GB" dirty="0"/>
              <a:t>Specification</a:t>
            </a:r>
          </a:p>
          <a:p>
            <a:r>
              <a:rPr lang="en-GB" dirty="0" smtClean="0"/>
              <a:t>Art </a:t>
            </a:r>
            <a:r>
              <a:rPr lang="en-GB" dirty="0"/>
              <a:t>Specifications</a:t>
            </a:r>
          </a:p>
          <a:p>
            <a:endParaRPr lang="en-GB" dirty="0"/>
          </a:p>
        </p:txBody>
      </p:sp>
    </p:spTree>
    <p:extLst>
      <p:ext uri="{BB962C8B-B14F-4D97-AF65-F5344CB8AC3E}">
        <p14:creationId xmlns:p14="http://schemas.microsoft.com/office/powerpoint/2010/main" val="857101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Product Specification </a:t>
            </a:r>
            <a:endParaRPr lang="en-GB" dirty="0"/>
          </a:p>
        </p:txBody>
      </p:sp>
      <p:sp>
        <p:nvSpPr>
          <p:cNvPr id="3" name="Content Placeholder 2"/>
          <p:cNvSpPr>
            <a:spLocks noGrp="1"/>
          </p:cNvSpPr>
          <p:nvPr>
            <p:ph idx="1"/>
          </p:nvPr>
        </p:nvSpPr>
        <p:spPr/>
        <p:txBody>
          <a:bodyPr>
            <a:normAutofit/>
          </a:bodyPr>
          <a:lstStyle/>
          <a:p>
            <a:r>
              <a:rPr lang="en-GB" dirty="0" smtClean="0"/>
              <a:t>Production </a:t>
            </a:r>
            <a:r>
              <a:rPr lang="en-GB" dirty="0"/>
              <a:t>team: </a:t>
            </a:r>
          </a:p>
          <a:p>
            <a:pPr lvl="1"/>
            <a:r>
              <a:rPr lang="en-GB" dirty="0" smtClean="0"/>
              <a:t>Members </a:t>
            </a:r>
            <a:r>
              <a:rPr lang="en-GB" dirty="0"/>
              <a:t>and experience</a:t>
            </a:r>
          </a:p>
          <a:p>
            <a:r>
              <a:rPr lang="en-GB" dirty="0" smtClean="0"/>
              <a:t>Target </a:t>
            </a:r>
            <a:r>
              <a:rPr lang="en-GB" dirty="0"/>
              <a:t>audience</a:t>
            </a:r>
          </a:p>
          <a:p>
            <a:r>
              <a:rPr lang="en-GB" dirty="0" smtClean="0"/>
              <a:t>Time</a:t>
            </a:r>
            <a:r>
              <a:rPr lang="en-GB" dirty="0"/>
              <a:t>: game play, shelf life</a:t>
            </a:r>
          </a:p>
          <a:p>
            <a:r>
              <a:rPr lang="en-GB" dirty="0" smtClean="0"/>
              <a:t>Target </a:t>
            </a:r>
            <a:r>
              <a:rPr lang="en-GB" dirty="0"/>
              <a:t>platform</a:t>
            </a:r>
          </a:p>
          <a:p>
            <a:r>
              <a:rPr lang="en-GB" dirty="0" smtClean="0"/>
              <a:t>Production </a:t>
            </a:r>
            <a:r>
              <a:rPr lang="en-GB" dirty="0"/>
              <a:t>tools: </a:t>
            </a:r>
          </a:p>
          <a:p>
            <a:pPr lvl="1"/>
            <a:r>
              <a:rPr lang="en-GB" dirty="0" smtClean="0"/>
              <a:t>Microsoft </a:t>
            </a:r>
            <a:r>
              <a:rPr lang="en-GB" dirty="0"/>
              <a:t>project, excel, </a:t>
            </a:r>
            <a:r>
              <a:rPr lang="en-GB" dirty="0" smtClean="0"/>
              <a:t>Photoshop, </a:t>
            </a:r>
            <a:r>
              <a:rPr lang="en-GB" dirty="0"/>
              <a:t>...</a:t>
            </a:r>
          </a:p>
          <a:p>
            <a:r>
              <a:rPr lang="en-GB" dirty="0" smtClean="0"/>
              <a:t>Schedule </a:t>
            </a:r>
            <a:r>
              <a:rPr lang="en-GB" dirty="0"/>
              <a:t>with milestones and deliverables</a:t>
            </a:r>
          </a:p>
          <a:p>
            <a:r>
              <a:rPr lang="en-GB" dirty="0"/>
              <a:t>•Etc.</a:t>
            </a:r>
          </a:p>
          <a:p>
            <a:pPr lvl="1"/>
            <a:r>
              <a:rPr lang="en-GB" dirty="0" smtClean="0"/>
              <a:t>Localization</a:t>
            </a:r>
            <a:r>
              <a:rPr lang="en-GB" dirty="0"/>
              <a:t>: Languages, art work, ...</a:t>
            </a:r>
          </a:p>
          <a:p>
            <a:pPr lvl="1"/>
            <a:r>
              <a:rPr lang="en-GB" dirty="0" smtClean="0"/>
              <a:t>Packaging </a:t>
            </a:r>
            <a:r>
              <a:rPr lang="en-GB" dirty="0"/>
              <a:t>and Documentation</a:t>
            </a:r>
          </a:p>
          <a:p>
            <a:endParaRPr lang="en-GB" dirty="0"/>
          </a:p>
        </p:txBody>
      </p:sp>
    </p:spTree>
    <p:extLst>
      <p:ext uri="{BB962C8B-B14F-4D97-AF65-F5344CB8AC3E}">
        <p14:creationId xmlns:p14="http://schemas.microsoft.com/office/powerpoint/2010/main" val="2077454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Game Specification</a:t>
            </a:r>
            <a:endParaRPr lang="en-GB" dirty="0"/>
          </a:p>
        </p:txBody>
      </p:sp>
      <p:sp>
        <p:nvSpPr>
          <p:cNvPr id="3" name="Content Placeholder 2"/>
          <p:cNvSpPr>
            <a:spLocks noGrp="1"/>
          </p:cNvSpPr>
          <p:nvPr>
            <p:ph idx="1"/>
          </p:nvPr>
        </p:nvSpPr>
        <p:spPr>
          <a:xfrm>
            <a:off x="251520" y="1124744"/>
            <a:ext cx="6951442" cy="5256584"/>
          </a:xfrm>
        </p:spPr>
        <p:txBody>
          <a:bodyPr>
            <a:normAutofit fontScale="92500"/>
          </a:bodyPr>
          <a:lstStyle/>
          <a:p>
            <a:r>
              <a:rPr lang="en-GB" dirty="0" smtClean="0"/>
              <a:t>What </a:t>
            </a:r>
            <a:r>
              <a:rPr lang="en-GB" dirty="0"/>
              <a:t>is it like to play the game?</a:t>
            </a:r>
          </a:p>
          <a:p>
            <a:r>
              <a:rPr lang="en-GB" dirty="0" smtClean="0"/>
              <a:t>Interface</a:t>
            </a:r>
            <a:r>
              <a:rPr lang="en-GB" dirty="0"/>
              <a:t>: </a:t>
            </a:r>
            <a:r>
              <a:rPr lang="en-GB" dirty="0" smtClean="0"/>
              <a:t>Mock-up</a:t>
            </a:r>
            <a:endParaRPr lang="en-GB" dirty="0"/>
          </a:p>
          <a:p>
            <a:r>
              <a:rPr lang="en-GB" dirty="0" smtClean="0"/>
              <a:t>Summary </a:t>
            </a:r>
            <a:r>
              <a:rPr lang="en-GB" dirty="0"/>
              <a:t>of the story line.</a:t>
            </a:r>
          </a:p>
          <a:p>
            <a:pPr lvl="1"/>
            <a:r>
              <a:rPr lang="en-GB" dirty="0" smtClean="0"/>
              <a:t>Major </a:t>
            </a:r>
            <a:r>
              <a:rPr lang="en-GB" dirty="0"/>
              <a:t>Goals: Final accomplishments.</a:t>
            </a:r>
          </a:p>
          <a:p>
            <a:pPr lvl="1"/>
            <a:r>
              <a:rPr lang="en-GB" dirty="0" smtClean="0"/>
              <a:t>Smaller </a:t>
            </a:r>
            <a:r>
              <a:rPr lang="en-GB" dirty="0"/>
              <a:t>Goals: Intermediate accomplishments.</a:t>
            </a:r>
          </a:p>
          <a:p>
            <a:r>
              <a:rPr lang="en-GB" dirty="0" smtClean="0"/>
              <a:t>Storyboards</a:t>
            </a:r>
            <a:endParaRPr lang="en-GB" dirty="0"/>
          </a:p>
          <a:p>
            <a:pPr lvl="1"/>
            <a:r>
              <a:rPr lang="en-GB" dirty="0" smtClean="0"/>
              <a:t>Prototype </a:t>
            </a:r>
            <a:r>
              <a:rPr lang="en-GB" dirty="0"/>
              <a:t>artwork of what screens will look like</a:t>
            </a:r>
          </a:p>
          <a:p>
            <a:r>
              <a:rPr lang="en-GB" dirty="0" smtClean="0"/>
              <a:t>Character </a:t>
            </a:r>
            <a:r>
              <a:rPr lang="en-GB" dirty="0"/>
              <a:t>Bibles</a:t>
            </a:r>
          </a:p>
          <a:p>
            <a:pPr lvl="1"/>
            <a:r>
              <a:rPr lang="en-GB" dirty="0" smtClean="0"/>
              <a:t>Bio </a:t>
            </a:r>
            <a:r>
              <a:rPr lang="en-GB" dirty="0"/>
              <a:t>and profile of each character.</a:t>
            </a:r>
          </a:p>
          <a:p>
            <a:r>
              <a:rPr lang="en-GB" dirty="0" smtClean="0"/>
              <a:t>Flowcharting</a:t>
            </a:r>
            <a:endParaRPr lang="en-GB" dirty="0"/>
          </a:p>
          <a:p>
            <a:pPr lvl="1"/>
            <a:r>
              <a:rPr lang="en-GB" dirty="0" smtClean="0"/>
              <a:t>What </a:t>
            </a:r>
            <a:r>
              <a:rPr lang="en-GB" dirty="0"/>
              <a:t>are the choice points </a:t>
            </a:r>
            <a:r>
              <a:rPr lang="en-GB" dirty="0" smtClean="0"/>
              <a:t>and</a:t>
            </a:r>
            <a:br>
              <a:rPr lang="en-GB" dirty="0" smtClean="0"/>
            </a:br>
            <a:r>
              <a:rPr lang="en-GB" dirty="0" smtClean="0"/>
              <a:t>how </a:t>
            </a:r>
            <a:r>
              <a:rPr lang="en-GB" dirty="0"/>
              <a:t>they </a:t>
            </a:r>
            <a:r>
              <a:rPr lang="en-GB" dirty="0" smtClean="0"/>
              <a:t>connect</a:t>
            </a:r>
            <a:endParaRPr lang="en-GB" dirty="0"/>
          </a:p>
        </p:txBody>
      </p:sp>
      <p:grpSp>
        <p:nvGrpSpPr>
          <p:cNvPr id="5" name="Group 4"/>
          <p:cNvGrpSpPr/>
          <p:nvPr/>
        </p:nvGrpSpPr>
        <p:grpSpPr>
          <a:xfrm>
            <a:off x="6876256" y="1052737"/>
            <a:ext cx="1811660" cy="2736304"/>
            <a:chOff x="6707088" y="1638300"/>
            <a:chExt cx="2196852" cy="358140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638300"/>
              <a:ext cx="21717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7088" y="3429000"/>
              <a:ext cx="21717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4110196"/>
            <a:ext cx="3689985" cy="234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1075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Game </a:t>
            </a:r>
            <a:r>
              <a:rPr lang="en-GB" dirty="0" smtClean="0"/>
              <a:t>Interface</a:t>
            </a:r>
            <a:endParaRPr lang="en-GB" dirty="0"/>
          </a:p>
        </p:txBody>
      </p:sp>
      <p:sp>
        <p:nvSpPr>
          <p:cNvPr id="3" name="Content Placeholder 2"/>
          <p:cNvSpPr>
            <a:spLocks noGrp="1"/>
          </p:cNvSpPr>
          <p:nvPr>
            <p:ph idx="1"/>
          </p:nvPr>
        </p:nvSpPr>
        <p:spPr>
          <a:xfrm>
            <a:off x="323528" y="1196752"/>
            <a:ext cx="8568952" cy="5184576"/>
          </a:xfrm>
        </p:spPr>
        <p:txBody>
          <a:bodyPr>
            <a:normAutofit/>
          </a:bodyPr>
          <a:lstStyle/>
          <a:p>
            <a:pPr marL="354013" lvl="1" indent="-354013"/>
            <a:r>
              <a:rPr lang="en-GB" sz="2800" dirty="0"/>
              <a:t>A user interface needs to be simple enough for the age of your target audience to understand.</a:t>
            </a:r>
          </a:p>
          <a:p>
            <a:pPr marL="354013" lvl="1" indent="-354013"/>
            <a:r>
              <a:rPr lang="en-GB" sz="2800" dirty="0"/>
              <a:t>It needs to have a similar design to the game structure, technical for a technical game, colourful if the game is colourful, in keeping with the background and user controls.</a:t>
            </a:r>
          </a:p>
          <a:p>
            <a:pPr marL="354013" lvl="1" indent="-354013"/>
            <a:r>
              <a:rPr lang="en-GB" sz="2800" dirty="0"/>
              <a:t>It needs to have an escape from the game option, specifically if the game has the facility to be saved.</a:t>
            </a:r>
          </a:p>
          <a:p>
            <a:pPr marL="354013" lvl="1" indent="-354013"/>
            <a:r>
              <a:rPr lang="en-GB" sz="2800" dirty="0"/>
              <a:t>Have limited sub menus so as not to confuse the user</a:t>
            </a:r>
            <a:r>
              <a:rPr lang="en-GB" sz="2800" dirty="0"/>
              <a:t>.</a:t>
            </a:r>
            <a:endParaRPr lang="en-GB" sz="2800" dirty="0"/>
          </a:p>
        </p:txBody>
      </p:sp>
    </p:spTree>
    <p:extLst>
      <p:ext uri="{BB962C8B-B14F-4D97-AF65-F5344CB8AC3E}">
        <p14:creationId xmlns:p14="http://schemas.microsoft.com/office/powerpoint/2010/main" val="493063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Game </a:t>
            </a:r>
            <a:r>
              <a:rPr lang="en-GB" dirty="0"/>
              <a:t>Specification</a:t>
            </a:r>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549127"/>
            <a:ext cx="7727781" cy="50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5278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Example </a:t>
            </a:r>
            <a:r>
              <a:rPr lang="en-GB" dirty="0"/>
              <a:t>Art</a:t>
            </a:r>
          </a:p>
        </p:txBody>
      </p:sp>
      <p:sp>
        <p:nvSpPr>
          <p:cNvPr id="3" name="Content Placeholder 2"/>
          <p:cNvSpPr>
            <a:spLocks noGrp="1"/>
          </p:cNvSpPr>
          <p:nvPr>
            <p:ph idx="1"/>
          </p:nvPr>
        </p:nvSpPr>
        <p:spPr/>
        <p:txBody>
          <a:bodyPr/>
          <a:lstStyle/>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942906"/>
            <a:ext cx="3470135" cy="4653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8076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Document: Outline of a Level</a:t>
            </a:r>
            <a:endParaRPr lang="en-GB" dirty="0"/>
          </a:p>
        </p:txBody>
      </p:sp>
      <p:sp>
        <p:nvSpPr>
          <p:cNvPr id="3" name="Content Placeholder 2"/>
          <p:cNvSpPr>
            <a:spLocks noGrp="1"/>
          </p:cNvSpPr>
          <p:nvPr>
            <p:ph idx="1"/>
          </p:nvPr>
        </p:nvSpPr>
        <p:spPr/>
        <p:txBody>
          <a:bodyPr>
            <a:normAutofit/>
          </a:bodyPr>
          <a:lstStyle/>
          <a:p>
            <a:r>
              <a:rPr lang="en-GB" dirty="0" smtClean="0"/>
              <a:t>Name </a:t>
            </a:r>
            <a:r>
              <a:rPr lang="en-GB" dirty="0"/>
              <a:t>of the Section/Level/Scene</a:t>
            </a:r>
          </a:p>
          <a:p>
            <a:r>
              <a:rPr lang="en-GB" dirty="0" smtClean="0"/>
              <a:t>Physical </a:t>
            </a:r>
            <a:r>
              <a:rPr lang="en-GB" dirty="0"/>
              <a:t>and audio appearance</a:t>
            </a:r>
          </a:p>
          <a:p>
            <a:r>
              <a:rPr lang="en-GB" dirty="0" smtClean="0"/>
              <a:t>Background </a:t>
            </a:r>
            <a:r>
              <a:rPr lang="en-GB" dirty="0"/>
              <a:t>-sketch if possible</a:t>
            </a:r>
          </a:p>
          <a:p>
            <a:r>
              <a:rPr lang="en-GB" dirty="0" smtClean="0"/>
              <a:t>Foreground </a:t>
            </a:r>
            <a:r>
              <a:rPr lang="en-GB" dirty="0"/>
              <a:t>objects and characters</a:t>
            </a:r>
          </a:p>
          <a:p>
            <a:pPr lvl="1"/>
            <a:r>
              <a:rPr lang="en-GB" dirty="0" smtClean="0"/>
              <a:t>What </a:t>
            </a:r>
            <a:r>
              <a:rPr lang="en-GB" dirty="0"/>
              <a:t>actions can they perform?</a:t>
            </a:r>
          </a:p>
          <a:p>
            <a:pPr lvl="1"/>
            <a:r>
              <a:rPr lang="en-GB" dirty="0" smtClean="0"/>
              <a:t>Which </a:t>
            </a:r>
            <a:r>
              <a:rPr lang="en-GB" dirty="0"/>
              <a:t>objects are animated?</a:t>
            </a:r>
          </a:p>
          <a:p>
            <a:pPr lvl="1"/>
            <a:r>
              <a:rPr lang="en-GB" dirty="0" smtClean="0"/>
              <a:t>Sound </a:t>
            </a:r>
            <a:r>
              <a:rPr lang="en-GB" dirty="0"/>
              <a:t>effects</a:t>
            </a:r>
          </a:p>
          <a:p>
            <a:r>
              <a:rPr lang="en-GB" dirty="0" smtClean="0"/>
              <a:t>Character </a:t>
            </a:r>
            <a:r>
              <a:rPr lang="en-GB" dirty="0"/>
              <a:t>scripts</a:t>
            </a:r>
          </a:p>
          <a:p>
            <a:r>
              <a:rPr lang="en-GB" dirty="0" smtClean="0"/>
              <a:t>Transitions</a:t>
            </a:r>
            <a:endParaRPr lang="en-GB" dirty="0"/>
          </a:p>
          <a:p>
            <a:endParaRPr lang="en-GB" dirty="0"/>
          </a:p>
        </p:txBody>
      </p:sp>
    </p:spTree>
    <p:extLst>
      <p:ext uri="{BB962C8B-B14F-4D97-AF65-F5344CB8AC3E}">
        <p14:creationId xmlns:p14="http://schemas.microsoft.com/office/powerpoint/2010/main" val="1646115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Level Design</a:t>
            </a:r>
            <a:endParaRPr lang="en-GB" dirty="0"/>
          </a:p>
        </p:txBody>
      </p:sp>
      <p:sp>
        <p:nvSpPr>
          <p:cNvPr id="3" name="Content Placeholder 2"/>
          <p:cNvSpPr>
            <a:spLocks noGrp="1"/>
          </p:cNvSpPr>
          <p:nvPr>
            <p:ph idx="1"/>
          </p:nvPr>
        </p:nvSpPr>
        <p:spPr>
          <a:xfrm>
            <a:off x="251520" y="1124744"/>
            <a:ext cx="8640960" cy="5184576"/>
          </a:xfrm>
        </p:spPr>
        <p:txBody>
          <a:bodyPr>
            <a:normAutofit/>
          </a:bodyPr>
          <a:lstStyle/>
          <a:p>
            <a:r>
              <a:rPr lang="en-GB" dirty="0" smtClean="0"/>
              <a:t>Consumer </a:t>
            </a:r>
            <a:r>
              <a:rPr lang="en-GB" dirty="0"/>
              <a:t>testing (not game designers)</a:t>
            </a:r>
          </a:p>
          <a:p>
            <a:pPr lvl="1"/>
            <a:r>
              <a:rPr lang="en-GB" dirty="0" smtClean="0"/>
              <a:t>Where </a:t>
            </a:r>
            <a:r>
              <a:rPr lang="en-GB" dirty="0"/>
              <a:t>do they get bored?</a:t>
            </a:r>
          </a:p>
          <a:p>
            <a:pPr lvl="2"/>
            <a:r>
              <a:rPr lang="en-GB" dirty="0" smtClean="0"/>
              <a:t>“</a:t>
            </a:r>
            <a:r>
              <a:rPr lang="en-GB" dirty="0"/>
              <a:t>Basically, I fell and I died. Instantly. The game consisted only of levels where I wanted to give up before I’d reached the end.”</a:t>
            </a:r>
          </a:p>
          <a:p>
            <a:pPr lvl="1"/>
            <a:r>
              <a:rPr lang="en-GB" dirty="0" smtClean="0"/>
              <a:t>Where </a:t>
            </a:r>
            <a:r>
              <a:rPr lang="en-GB" dirty="0"/>
              <a:t>did they die?</a:t>
            </a:r>
          </a:p>
          <a:p>
            <a:pPr lvl="1"/>
            <a:r>
              <a:rPr lang="en-GB" dirty="0" smtClean="0"/>
              <a:t>How </a:t>
            </a:r>
            <a:r>
              <a:rPr lang="en-GB" dirty="0"/>
              <a:t>much time there was between challenges</a:t>
            </a:r>
          </a:p>
          <a:p>
            <a:pPr lvl="1"/>
            <a:r>
              <a:rPr lang="en-GB" dirty="0" smtClean="0"/>
              <a:t>20 </a:t>
            </a:r>
            <a:r>
              <a:rPr lang="en-GB" dirty="0"/>
              <a:t>minutes to finish a level.</a:t>
            </a:r>
          </a:p>
          <a:p>
            <a:pPr lvl="1"/>
            <a:r>
              <a:rPr lang="en-GB" dirty="0" smtClean="0"/>
              <a:t>Sometime </a:t>
            </a:r>
            <a:r>
              <a:rPr lang="en-GB" dirty="0"/>
              <a:t>move the player along if having trouble</a:t>
            </a:r>
          </a:p>
          <a:p>
            <a:pPr lvl="2"/>
            <a:r>
              <a:rPr lang="en-GB" dirty="0" smtClean="0"/>
              <a:t>Double </a:t>
            </a:r>
            <a:r>
              <a:rPr lang="en-GB" dirty="0"/>
              <a:t>the number of checkpoints, easier problems</a:t>
            </a:r>
          </a:p>
          <a:p>
            <a:pPr lvl="1"/>
            <a:r>
              <a:rPr lang="en-GB" dirty="0" smtClean="0"/>
              <a:t>Not </a:t>
            </a:r>
            <a:r>
              <a:rPr lang="en-GB" dirty="0"/>
              <a:t>hard to make level more difficult </a:t>
            </a:r>
          </a:p>
          <a:p>
            <a:pPr lvl="2"/>
            <a:r>
              <a:rPr lang="en-GB" dirty="0" smtClean="0"/>
              <a:t>Hard </a:t>
            </a:r>
            <a:r>
              <a:rPr lang="en-GB" dirty="0"/>
              <a:t>to make level easier</a:t>
            </a:r>
          </a:p>
          <a:p>
            <a:endParaRPr lang="en-GB" dirty="0"/>
          </a:p>
        </p:txBody>
      </p:sp>
    </p:spTree>
    <p:extLst>
      <p:ext uri="{BB962C8B-B14F-4D97-AF65-F5344CB8AC3E}">
        <p14:creationId xmlns:p14="http://schemas.microsoft.com/office/powerpoint/2010/main" val="1524854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Game </a:t>
            </a:r>
            <a:r>
              <a:rPr lang="en-GB" dirty="0"/>
              <a:t>Production Timeline</a:t>
            </a:r>
          </a:p>
        </p:txBody>
      </p:sp>
      <p:sp>
        <p:nvSpPr>
          <p:cNvPr id="3" name="Content Placeholder 2"/>
          <p:cNvSpPr>
            <a:spLocks noGrp="1"/>
          </p:cNvSpPr>
          <p:nvPr>
            <p:ph idx="1"/>
          </p:nvPr>
        </p:nvSpPr>
        <p:spPr/>
        <p:txBody>
          <a:bodyPr>
            <a:normAutofit fontScale="92500" lnSpcReduction="20000"/>
          </a:bodyPr>
          <a:lstStyle/>
          <a:p>
            <a:r>
              <a:rPr lang="en-GB" dirty="0" smtClean="0"/>
              <a:t>Inspiration </a:t>
            </a:r>
            <a:r>
              <a:rPr lang="en-GB" dirty="0"/>
              <a:t>(1 month)</a:t>
            </a:r>
          </a:p>
          <a:p>
            <a:pPr lvl="1"/>
            <a:r>
              <a:rPr lang="en-GB" dirty="0" smtClean="0"/>
              <a:t>Results </a:t>
            </a:r>
            <a:r>
              <a:rPr lang="en-GB" dirty="0"/>
              <a:t>in game treatment/concept paper</a:t>
            </a:r>
          </a:p>
          <a:p>
            <a:r>
              <a:rPr lang="en-GB" dirty="0" smtClean="0"/>
              <a:t>Conceptualisation </a:t>
            </a:r>
            <a:r>
              <a:rPr lang="en-GB" dirty="0"/>
              <a:t>(3-5 months)</a:t>
            </a:r>
          </a:p>
          <a:p>
            <a:pPr lvl="1"/>
            <a:r>
              <a:rPr lang="en-GB" dirty="0" smtClean="0"/>
              <a:t>Results </a:t>
            </a:r>
            <a:r>
              <a:rPr lang="en-GB" dirty="0"/>
              <a:t>in design summary/design document</a:t>
            </a:r>
          </a:p>
          <a:p>
            <a:pPr lvl="1"/>
            <a:r>
              <a:rPr lang="en-GB" dirty="0" smtClean="0"/>
              <a:t>Story </a:t>
            </a:r>
            <a:r>
              <a:rPr lang="en-GB" dirty="0"/>
              <a:t>boards and prototype</a:t>
            </a:r>
          </a:p>
          <a:p>
            <a:r>
              <a:rPr lang="en-GB" dirty="0" smtClean="0"/>
              <a:t>Technical </a:t>
            </a:r>
            <a:r>
              <a:rPr lang="en-GB" dirty="0"/>
              <a:t>Architecture (2 months)</a:t>
            </a:r>
          </a:p>
          <a:p>
            <a:pPr lvl="1"/>
            <a:r>
              <a:rPr lang="en-GB" dirty="0" smtClean="0"/>
              <a:t>Determine </a:t>
            </a:r>
            <a:r>
              <a:rPr lang="en-GB" dirty="0"/>
              <a:t>the technical details</a:t>
            </a:r>
          </a:p>
          <a:p>
            <a:pPr lvl="1"/>
            <a:r>
              <a:rPr lang="en-GB" dirty="0" smtClean="0"/>
              <a:t>Results </a:t>
            </a:r>
            <a:r>
              <a:rPr lang="en-GB" dirty="0"/>
              <a:t>in master technical specification/production document</a:t>
            </a:r>
          </a:p>
          <a:p>
            <a:r>
              <a:rPr lang="en-GB" dirty="0" smtClean="0"/>
              <a:t>Tool </a:t>
            </a:r>
            <a:r>
              <a:rPr lang="en-GB" dirty="0"/>
              <a:t>Building (4 months)</a:t>
            </a:r>
          </a:p>
          <a:p>
            <a:r>
              <a:rPr lang="en-GB" dirty="0" smtClean="0"/>
              <a:t>Assembly </a:t>
            </a:r>
            <a:r>
              <a:rPr lang="en-GB" dirty="0"/>
              <a:t>(12 months)</a:t>
            </a:r>
          </a:p>
          <a:p>
            <a:r>
              <a:rPr lang="en-GB" dirty="0" smtClean="0"/>
              <a:t>Levels </a:t>
            </a:r>
            <a:r>
              <a:rPr lang="en-GB" dirty="0"/>
              <a:t>(4 months)</a:t>
            </a:r>
          </a:p>
          <a:p>
            <a:r>
              <a:rPr lang="en-GB" dirty="0" smtClean="0"/>
              <a:t>Scoring(1 month)</a:t>
            </a:r>
          </a:p>
          <a:p>
            <a:r>
              <a:rPr lang="en-GB" dirty="0" smtClean="0"/>
              <a:t>Review</a:t>
            </a:r>
            <a:r>
              <a:rPr lang="en-GB" dirty="0"/>
              <a:t>, Testing, …(3 months)</a:t>
            </a:r>
          </a:p>
          <a:p>
            <a:r>
              <a:rPr lang="en-GB" dirty="0" smtClean="0"/>
              <a:t>Total </a:t>
            </a:r>
            <a:r>
              <a:rPr lang="en-GB" dirty="0"/>
              <a:t>(about 2 years)</a:t>
            </a:r>
          </a:p>
          <a:p>
            <a:endParaRPr lang="en-GB" dirty="0"/>
          </a:p>
        </p:txBody>
      </p:sp>
    </p:spTree>
    <p:extLst>
      <p:ext uri="{BB962C8B-B14F-4D97-AF65-F5344CB8AC3E}">
        <p14:creationId xmlns:p14="http://schemas.microsoft.com/office/powerpoint/2010/main" val="3296426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Sometimes need a prototype</a:t>
            </a:r>
            <a:endParaRPr lang="en-GB" dirty="0"/>
          </a:p>
        </p:txBody>
      </p:sp>
      <p:sp>
        <p:nvSpPr>
          <p:cNvPr id="3" name="Content Placeholder 2"/>
          <p:cNvSpPr>
            <a:spLocks noGrp="1"/>
          </p:cNvSpPr>
          <p:nvPr>
            <p:ph idx="1"/>
          </p:nvPr>
        </p:nvSpPr>
        <p:spPr/>
        <p:txBody>
          <a:bodyPr>
            <a:normAutofit/>
          </a:bodyPr>
          <a:lstStyle/>
          <a:p>
            <a:r>
              <a:rPr lang="en-GB" dirty="0" smtClean="0"/>
              <a:t>To </a:t>
            </a:r>
            <a:r>
              <a:rPr lang="en-GB" dirty="0"/>
              <a:t>show some technology is possible</a:t>
            </a:r>
          </a:p>
          <a:p>
            <a:r>
              <a:rPr lang="en-GB" dirty="0" smtClean="0"/>
              <a:t>To </a:t>
            </a:r>
            <a:r>
              <a:rPr lang="en-GB" dirty="0"/>
              <a:t>illustrate interface and game play</a:t>
            </a:r>
          </a:p>
          <a:p>
            <a:endParaRPr lang="en-GB" dirty="0" smtClean="0"/>
          </a:p>
          <a:p>
            <a:r>
              <a:rPr lang="en-GB" dirty="0" smtClean="0"/>
              <a:t>Use </a:t>
            </a:r>
            <a:r>
              <a:rPr lang="en-GB" dirty="0"/>
              <a:t>existing tools</a:t>
            </a:r>
          </a:p>
          <a:p>
            <a:pPr lvl="1"/>
            <a:r>
              <a:rPr lang="en-GB" dirty="0" smtClean="0"/>
              <a:t>Macromedia </a:t>
            </a:r>
            <a:r>
              <a:rPr lang="en-GB" dirty="0"/>
              <a:t>Director for fast animations</a:t>
            </a:r>
          </a:p>
          <a:p>
            <a:pPr lvl="1"/>
            <a:r>
              <a:rPr lang="en-GB" dirty="0" smtClean="0"/>
              <a:t>3D </a:t>
            </a:r>
            <a:r>
              <a:rPr lang="en-GB" dirty="0"/>
              <a:t>Studio for 3D </a:t>
            </a:r>
            <a:r>
              <a:rPr lang="en-GB" dirty="0" smtClean="0"/>
              <a:t>models</a:t>
            </a:r>
            <a:endParaRPr lang="en-GB" dirty="0"/>
          </a:p>
        </p:txBody>
      </p:sp>
    </p:spTree>
    <p:extLst>
      <p:ext uri="{BB962C8B-B14F-4D97-AF65-F5344CB8AC3E}">
        <p14:creationId xmlns:p14="http://schemas.microsoft.com/office/powerpoint/2010/main" val="470872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a:t>
            </a:r>
            <a:r>
              <a:rPr lang="en-GB" dirty="0"/>
              <a:t>Document</a:t>
            </a:r>
            <a:r>
              <a:rPr lang="en-GB" dirty="0" smtClean="0"/>
              <a:t>: Art </a:t>
            </a:r>
            <a:r>
              <a:rPr lang="en-GB" dirty="0"/>
              <a:t>Specification</a:t>
            </a:r>
          </a:p>
        </p:txBody>
      </p:sp>
      <p:sp>
        <p:nvSpPr>
          <p:cNvPr id="3" name="Content Placeholder 2"/>
          <p:cNvSpPr>
            <a:spLocks noGrp="1"/>
          </p:cNvSpPr>
          <p:nvPr>
            <p:ph idx="1"/>
          </p:nvPr>
        </p:nvSpPr>
        <p:spPr>
          <a:xfrm>
            <a:off x="251520" y="1052736"/>
            <a:ext cx="8640960" cy="2160240"/>
          </a:xfrm>
        </p:spPr>
        <p:txBody>
          <a:bodyPr>
            <a:noAutofit/>
          </a:bodyPr>
          <a:lstStyle/>
          <a:p>
            <a:r>
              <a:rPr lang="en-GB" sz="2800" dirty="0" smtClean="0"/>
              <a:t>Define </a:t>
            </a:r>
            <a:r>
              <a:rPr lang="en-GB" sz="2800" dirty="0"/>
              <a:t>overall style of art work</a:t>
            </a:r>
          </a:p>
          <a:p>
            <a:pPr lvl="1"/>
            <a:r>
              <a:rPr lang="en-GB" sz="2800" dirty="0" smtClean="0"/>
              <a:t>Example </a:t>
            </a:r>
            <a:r>
              <a:rPr lang="en-GB" sz="2800" dirty="0"/>
              <a:t>backgrounds</a:t>
            </a:r>
          </a:p>
          <a:p>
            <a:r>
              <a:rPr lang="en-GB" sz="2800" dirty="0" smtClean="0"/>
              <a:t>Include </a:t>
            </a:r>
            <a:r>
              <a:rPr lang="en-GB" sz="2800" dirty="0"/>
              <a:t>example sketches of all main </a:t>
            </a:r>
            <a:r>
              <a:rPr lang="en-GB" sz="2800" dirty="0" smtClean="0"/>
              <a:t>characters</a:t>
            </a:r>
            <a:endParaRPr lang="en-GB"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453617"/>
            <a:ext cx="3810000" cy="307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453617"/>
            <a:ext cx="2074486" cy="2781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3792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Key points to a good design document</a:t>
            </a:r>
            <a:endParaRPr lang="en-GB" dirty="0"/>
          </a:p>
        </p:txBody>
      </p:sp>
      <p:sp>
        <p:nvSpPr>
          <p:cNvPr id="3" name="Content Placeholder 2"/>
          <p:cNvSpPr>
            <a:spLocks noGrp="1"/>
          </p:cNvSpPr>
          <p:nvPr>
            <p:ph idx="1"/>
          </p:nvPr>
        </p:nvSpPr>
        <p:spPr/>
        <p:txBody>
          <a:bodyPr>
            <a:normAutofit/>
          </a:bodyPr>
          <a:lstStyle/>
          <a:p>
            <a:r>
              <a:rPr lang="en-GB" dirty="0" smtClean="0"/>
              <a:t>Philosophy </a:t>
            </a:r>
            <a:r>
              <a:rPr lang="en-GB" dirty="0"/>
              <a:t>needs to be </a:t>
            </a:r>
            <a:r>
              <a:rPr lang="en-GB" dirty="0" smtClean="0"/>
              <a:t>explicit </a:t>
            </a:r>
            <a:r>
              <a:rPr lang="en-GB" dirty="0"/>
              <a:t>(goals of game</a:t>
            </a:r>
            <a:r>
              <a:rPr lang="en-GB" dirty="0" smtClean="0"/>
              <a:t>)</a:t>
            </a:r>
          </a:p>
          <a:p>
            <a:r>
              <a:rPr lang="en-GB" dirty="0" smtClean="0"/>
              <a:t>Make </a:t>
            </a:r>
            <a:r>
              <a:rPr lang="en-GB" dirty="0"/>
              <a:t>it readable, well </a:t>
            </a:r>
            <a:r>
              <a:rPr lang="en-GB" dirty="0" smtClean="0"/>
              <a:t>written.</a:t>
            </a:r>
          </a:p>
          <a:p>
            <a:pPr lvl="1"/>
            <a:r>
              <a:rPr lang="en-GB" dirty="0" smtClean="0"/>
              <a:t>Use </a:t>
            </a:r>
            <a:r>
              <a:rPr lang="en-GB" dirty="0"/>
              <a:t>tables, graphics as appropriate</a:t>
            </a:r>
            <a:r>
              <a:rPr lang="en-GB" dirty="0" smtClean="0"/>
              <a:t>.</a:t>
            </a:r>
          </a:p>
          <a:p>
            <a:r>
              <a:rPr lang="en-GB" dirty="0" smtClean="0"/>
              <a:t>Give </a:t>
            </a:r>
            <a:r>
              <a:rPr lang="en-GB" dirty="0"/>
              <a:t>priorities to the ideas so everyone knows what is important and what has been </a:t>
            </a:r>
            <a:r>
              <a:rPr lang="en-GB" dirty="0" smtClean="0"/>
              <a:t>rejected</a:t>
            </a:r>
          </a:p>
          <a:p>
            <a:pPr lvl="1"/>
            <a:r>
              <a:rPr lang="en-GB" dirty="0" smtClean="0"/>
              <a:t>Indispensable</a:t>
            </a:r>
            <a:r>
              <a:rPr lang="en-GB" dirty="0"/>
              <a:t>, Important, If Possible, </a:t>
            </a:r>
            <a:r>
              <a:rPr lang="en-GB" dirty="0" smtClean="0"/>
              <a:t>Rejected</a:t>
            </a:r>
          </a:p>
          <a:p>
            <a:pPr lvl="1"/>
            <a:r>
              <a:rPr lang="en-GB" dirty="0" smtClean="0"/>
              <a:t>Include </a:t>
            </a:r>
            <a:r>
              <a:rPr lang="en-GB" dirty="0"/>
              <a:t>reasons</a:t>
            </a:r>
            <a:r>
              <a:rPr lang="en-GB" dirty="0" smtClean="0"/>
              <a:t>!</a:t>
            </a:r>
          </a:p>
          <a:p>
            <a:r>
              <a:rPr lang="en-GB" dirty="0" smtClean="0"/>
              <a:t>Give </a:t>
            </a:r>
            <a:r>
              <a:rPr lang="en-GB" dirty="0"/>
              <a:t>all the </a:t>
            </a:r>
            <a:r>
              <a:rPr lang="en-GB" dirty="0" smtClean="0"/>
              <a:t>details</a:t>
            </a:r>
          </a:p>
          <a:p>
            <a:pPr lvl="1"/>
            <a:r>
              <a:rPr lang="en-GB" dirty="0" smtClean="0"/>
              <a:t>Tables </a:t>
            </a:r>
            <a:r>
              <a:rPr lang="en-GB" dirty="0"/>
              <a:t>of what happens when X hits </a:t>
            </a:r>
            <a:r>
              <a:rPr lang="en-GB" dirty="0" smtClean="0"/>
              <a:t>Y</a:t>
            </a:r>
          </a:p>
          <a:p>
            <a:r>
              <a:rPr lang="en-GB" dirty="0" smtClean="0"/>
              <a:t>How </a:t>
            </a:r>
            <a:r>
              <a:rPr lang="en-GB" dirty="0"/>
              <a:t>will you do things: motion capture/animation</a:t>
            </a:r>
          </a:p>
        </p:txBody>
      </p:sp>
    </p:spTree>
    <p:extLst>
      <p:ext uri="{BB962C8B-B14F-4D97-AF65-F5344CB8AC3E}">
        <p14:creationId xmlns:p14="http://schemas.microsoft.com/office/powerpoint/2010/main" val="3755734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Technical Design Specification</a:t>
            </a:r>
            <a:endParaRPr lang="en-GB" dirty="0"/>
          </a:p>
        </p:txBody>
      </p:sp>
      <p:sp>
        <p:nvSpPr>
          <p:cNvPr id="3" name="Content Placeholder 2"/>
          <p:cNvSpPr>
            <a:spLocks noGrp="1"/>
          </p:cNvSpPr>
          <p:nvPr>
            <p:ph idx="1"/>
          </p:nvPr>
        </p:nvSpPr>
        <p:spPr/>
        <p:txBody>
          <a:bodyPr>
            <a:normAutofit/>
          </a:bodyPr>
          <a:lstStyle/>
          <a:p>
            <a:r>
              <a:rPr lang="en-GB" dirty="0" smtClean="0"/>
              <a:t>Purpose</a:t>
            </a:r>
            <a:r>
              <a:rPr lang="en-GB" dirty="0"/>
              <a:t>: Details of implementation</a:t>
            </a:r>
          </a:p>
          <a:p>
            <a:pPr lvl="1"/>
            <a:r>
              <a:rPr lang="en-GB" dirty="0" smtClean="0"/>
              <a:t>Written </a:t>
            </a:r>
            <a:r>
              <a:rPr lang="en-GB" dirty="0"/>
              <a:t>before you spend lots of $$’s.</a:t>
            </a:r>
          </a:p>
          <a:p>
            <a:pPr lvl="1"/>
            <a:r>
              <a:rPr lang="en-GB" dirty="0" smtClean="0"/>
              <a:t>Allows </a:t>
            </a:r>
            <a:r>
              <a:rPr lang="en-GB" dirty="0"/>
              <a:t>many people to work at once.</a:t>
            </a:r>
          </a:p>
          <a:p>
            <a:r>
              <a:rPr lang="en-GB" dirty="0" smtClean="0"/>
              <a:t>Further </a:t>
            </a:r>
            <a:r>
              <a:rPr lang="en-GB" dirty="0"/>
              <a:t>details of art, music, sounds, video, etc.</a:t>
            </a:r>
          </a:p>
          <a:p>
            <a:pPr lvl="1"/>
            <a:r>
              <a:rPr lang="en-GB" dirty="0" smtClean="0"/>
              <a:t>Definition </a:t>
            </a:r>
            <a:r>
              <a:rPr lang="en-GB" dirty="0"/>
              <a:t>of data structures and interfaces.</a:t>
            </a:r>
          </a:p>
          <a:p>
            <a:pPr lvl="1"/>
            <a:r>
              <a:rPr lang="en-GB" dirty="0" smtClean="0"/>
              <a:t>Pseudo-code</a:t>
            </a:r>
            <a:r>
              <a:rPr lang="en-GB" dirty="0"/>
              <a:t>.</a:t>
            </a:r>
          </a:p>
          <a:p>
            <a:pPr lvl="2"/>
            <a:r>
              <a:rPr lang="en-GB" dirty="0" smtClean="0"/>
              <a:t>Can </a:t>
            </a:r>
            <a:r>
              <a:rPr lang="en-GB" dirty="0"/>
              <a:t>debug ideas before “cut bits”.</a:t>
            </a:r>
          </a:p>
          <a:p>
            <a:pPr lvl="2"/>
            <a:r>
              <a:rPr lang="en-GB" dirty="0" smtClean="0"/>
              <a:t>Provides </a:t>
            </a:r>
            <a:r>
              <a:rPr lang="en-GB" dirty="0"/>
              <a:t>documentation</a:t>
            </a:r>
            <a:r>
              <a:rPr lang="en-GB" dirty="0" smtClean="0"/>
              <a:t>.</a:t>
            </a:r>
            <a:endParaRPr lang="en-GB" dirty="0"/>
          </a:p>
          <a:p>
            <a:r>
              <a:rPr lang="en-GB" dirty="0" smtClean="0"/>
              <a:t>Development </a:t>
            </a:r>
            <a:r>
              <a:rPr lang="en-GB" dirty="0"/>
              <a:t>Environment. </a:t>
            </a:r>
          </a:p>
          <a:p>
            <a:r>
              <a:rPr lang="en-GB" dirty="0" smtClean="0"/>
              <a:t>Schedule </a:t>
            </a:r>
            <a:r>
              <a:rPr lang="en-GB" dirty="0"/>
              <a:t>with Milestones, Releases</a:t>
            </a:r>
          </a:p>
          <a:p>
            <a:endParaRPr lang="en-GB" dirty="0"/>
          </a:p>
        </p:txBody>
      </p:sp>
    </p:spTree>
    <p:extLst>
      <p:ext uri="{BB962C8B-B14F-4D97-AF65-F5344CB8AC3E}">
        <p14:creationId xmlns:p14="http://schemas.microsoft.com/office/powerpoint/2010/main" val="3825001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Creating a Time Line</a:t>
            </a:r>
            <a:endParaRPr lang="en-GB" dirty="0"/>
          </a:p>
        </p:txBody>
      </p:sp>
      <p:sp>
        <p:nvSpPr>
          <p:cNvPr id="3" name="Content Placeholder 2"/>
          <p:cNvSpPr>
            <a:spLocks noGrp="1"/>
          </p:cNvSpPr>
          <p:nvPr>
            <p:ph idx="1"/>
          </p:nvPr>
        </p:nvSpPr>
        <p:spPr/>
        <p:txBody>
          <a:bodyPr>
            <a:normAutofit/>
          </a:bodyPr>
          <a:lstStyle/>
          <a:p>
            <a:r>
              <a:rPr lang="en-GB" dirty="0" smtClean="0"/>
              <a:t>When </a:t>
            </a:r>
            <a:r>
              <a:rPr lang="en-GB" dirty="0"/>
              <a:t>is your story going to be done?</a:t>
            </a:r>
          </a:p>
          <a:p>
            <a:r>
              <a:rPr lang="en-GB" dirty="0" smtClean="0"/>
              <a:t>When </a:t>
            </a:r>
            <a:r>
              <a:rPr lang="en-GB" dirty="0"/>
              <a:t>is the art going to be done?</a:t>
            </a:r>
          </a:p>
          <a:p>
            <a:r>
              <a:rPr lang="en-GB" dirty="0" smtClean="0"/>
              <a:t>How </a:t>
            </a:r>
            <a:r>
              <a:rPr lang="en-GB" dirty="0"/>
              <a:t>much time to write the code?</a:t>
            </a:r>
          </a:p>
          <a:p>
            <a:r>
              <a:rPr lang="en-GB" dirty="0" smtClean="0"/>
              <a:t>What </a:t>
            </a:r>
            <a:r>
              <a:rPr lang="en-GB" dirty="0"/>
              <a:t>has to be done first, second, third?</a:t>
            </a:r>
          </a:p>
          <a:p>
            <a:pPr lvl="1"/>
            <a:r>
              <a:rPr lang="en-GB" dirty="0" smtClean="0"/>
              <a:t>Can </a:t>
            </a:r>
            <a:r>
              <a:rPr lang="en-GB" dirty="0"/>
              <a:t>things be done in parallel?</a:t>
            </a:r>
          </a:p>
          <a:p>
            <a:pPr lvl="1"/>
            <a:r>
              <a:rPr lang="en-GB" dirty="0" smtClean="0"/>
              <a:t>Can </a:t>
            </a:r>
            <a:r>
              <a:rPr lang="en-GB" dirty="0"/>
              <a:t>more people speed it up?</a:t>
            </a:r>
          </a:p>
          <a:p>
            <a:r>
              <a:rPr lang="en-GB" dirty="0" smtClean="0"/>
              <a:t>Typical </a:t>
            </a:r>
            <a:r>
              <a:rPr lang="en-GB" dirty="0"/>
              <a:t>schedule is 1 to 2 years.</a:t>
            </a:r>
          </a:p>
          <a:p>
            <a:endParaRPr lang="en-GB" dirty="0"/>
          </a:p>
        </p:txBody>
      </p:sp>
    </p:spTree>
    <p:extLst>
      <p:ext uri="{BB962C8B-B14F-4D97-AF65-F5344CB8AC3E}">
        <p14:creationId xmlns:p14="http://schemas.microsoft.com/office/powerpoint/2010/main" val="5003055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Development Phase</a:t>
            </a:r>
            <a:endParaRPr lang="en-GB" dirty="0"/>
          </a:p>
        </p:txBody>
      </p:sp>
      <p:sp>
        <p:nvSpPr>
          <p:cNvPr id="3" name="Content Placeholder 2"/>
          <p:cNvSpPr>
            <a:spLocks noGrp="1"/>
          </p:cNvSpPr>
          <p:nvPr>
            <p:ph idx="1"/>
          </p:nvPr>
        </p:nvSpPr>
        <p:spPr>
          <a:xfrm>
            <a:off x="251520" y="1124744"/>
            <a:ext cx="8640960" cy="5328592"/>
          </a:xfrm>
        </p:spPr>
        <p:txBody>
          <a:bodyPr>
            <a:normAutofit lnSpcReduction="10000"/>
          </a:bodyPr>
          <a:lstStyle/>
          <a:p>
            <a:r>
              <a:rPr lang="en-GB" dirty="0" smtClean="0"/>
              <a:t>Tool </a:t>
            </a:r>
            <a:r>
              <a:rPr lang="en-GB" dirty="0"/>
              <a:t>Building</a:t>
            </a:r>
          </a:p>
          <a:p>
            <a:pPr lvl="1"/>
            <a:r>
              <a:rPr lang="en-GB" dirty="0" smtClean="0"/>
              <a:t>Create </a:t>
            </a:r>
            <a:r>
              <a:rPr lang="en-GB" dirty="0"/>
              <a:t>3D graphics engine, level editors, scripting language...</a:t>
            </a:r>
          </a:p>
          <a:p>
            <a:r>
              <a:rPr lang="en-GB" dirty="0"/>
              <a:t>•Assembly</a:t>
            </a:r>
          </a:p>
          <a:p>
            <a:pPr lvl="1"/>
            <a:r>
              <a:rPr lang="en-GB" dirty="0" smtClean="0"/>
              <a:t>Develop </a:t>
            </a:r>
            <a:r>
              <a:rPr lang="en-GB" dirty="0"/>
              <a:t>all game features and artwork</a:t>
            </a:r>
          </a:p>
          <a:p>
            <a:pPr lvl="1"/>
            <a:r>
              <a:rPr lang="en-GB" dirty="0" smtClean="0"/>
              <a:t>Results </a:t>
            </a:r>
            <a:r>
              <a:rPr lang="en-GB" dirty="0"/>
              <a:t>in a playable game and tools ready for level design</a:t>
            </a:r>
          </a:p>
          <a:p>
            <a:r>
              <a:rPr lang="en-GB" dirty="0" smtClean="0"/>
              <a:t>Levels</a:t>
            </a:r>
            <a:endParaRPr lang="en-GB" dirty="0"/>
          </a:p>
          <a:p>
            <a:pPr lvl="1"/>
            <a:r>
              <a:rPr lang="en-GB" dirty="0" smtClean="0"/>
              <a:t>Create </a:t>
            </a:r>
            <a:r>
              <a:rPr lang="en-GB" dirty="0"/>
              <a:t>all the game levels and tweak gameplay as necessary</a:t>
            </a:r>
          </a:p>
          <a:p>
            <a:pPr lvl="1"/>
            <a:r>
              <a:rPr lang="en-GB" dirty="0" smtClean="0"/>
              <a:t>Results </a:t>
            </a:r>
            <a:r>
              <a:rPr lang="en-GB" dirty="0"/>
              <a:t>in finished game (alpha release)</a:t>
            </a:r>
          </a:p>
          <a:p>
            <a:r>
              <a:rPr lang="en-GB" dirty="0" smtClean="0"/>
              <a:t>Review</a:t>
            </a:r>
            <a:endParaRPr lang="en-GB" dirty="0"/>
          </a:p>
          <a:p>
            <a:pPr lvl="1"/>
            <a:r>
              <a:rPr lang="en-GB" dirty="0" smtClean="0"/>
              <a:t>Extensive </a:t>
            </a:r>
            <a:r>
              <a:rPr lang="en-GB" dirty="0"/>
              <a:t>play testing</a:t>
            </a:r>
          </a:p>
          <a:p>
            <a:pPr lvl="1"/>
            <a:r>
              <a:rPr lang="en-GB" dirty="0" smtClean="0"/>
              <a:t>Results </a:t>
            </a:r>
            <a:r>
              <a:rPr lang="en-GB" dirty="0"/>
              <a:t>in gold master (finished product</a:t>
            </a:r>
            <a:r>
              <a:rPr lang="en-GB" dirty="0" smtClean="0"/>
              <a:t>)</a:t>
            </a:r>
            <a:endParaRPr lang="en-GB" dirty="0"/>
          </a:p>
        </p:txBody>
      </p:sp>
    </p:spTree>
    <p:extLst>
      <p:ext uri="{BB962C8B-B14F-4D97-AF65-F5344CB8AC3E}">
        <p14:creationId xmlns:p14="http://schemas.microsoft.com/office/powerpoint/2010/main" val="3923254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Releases</a:t>
            </a:r>
            <a:endParaRPr lang="en-GB" dirty="0"/>
          </a:p>
        </p:txBody>
      </p:sp>
      <p:sp>
        <p:nvSpPr>
          <p:cNvPr id="3" name="Content Placeholder 2"/>
          <p:cNvSpPr>
            <a:spLocks noGrp="1"/>
          </p:cNvSpPr>
          <p:nvPr>
            <p:ph idx="1"/>
          </p:nvPr>
        </p:nvSpPr>
        <p:spPr/>
        <p:txBody>
          <a:bodyPr>
            <a:normAutofit/>
          </a:bodyPr>
          <a:lstStyle/>
          <a:p>
            <a:r>
              <a:rPr lang="en-GB" dirty="0" smtClean="0"/>
              <a:t>Alpha</a:t>
            </a:r>
            <a:r>
              <a:rPr lang="en-GB" dirty="0"/>
              <a:t>:</a:t>
            </a:r>
          </a:p>
          <a:p>
            <a:pPr lvl="1"/>
            <a:r>
              <a:rPr lang="en-GB" dirty="0" smtClean="0"/>
              <a:t>When </a:t>
            </a:r>
            <a:r>
              <a:rPr lang="en-GB" dirty="0"/>
              <a:t>all the features are in, but not all bugs are out.</a:t>
            </a:r>
          </a:p>
          <a:p>
            <a:r>
              <a:rPr lang="en-GB" dirty="0" smtClean="0"/>
              <a:t>Beta</a:t>
            </a:r>
            <a:r>
              <a:rPr lang="en-GB" dirty="0"/>
              <a:t>:</a:t>
            </a:r>
          </a:p>
          <a:p>
            <a:pPr lvl="1"/>
            <a:r>
              <a:rPr lang="en-GB" dirty="0" smtClean="0"/>
              <a:t>Development </a:t>
            </a:r>
            <a:r>
              <a:rPr lang="en-GB" dirty="0"/>
              <a:t>team believes all the bugs are out.</a:t>
            </a:r>
          </a:p>
          <a:p>
            <a:pPr lvl="1"/>
            <a:r>
              <a:rPr lang="en-GB" dirty="0" smtClean="0"/>
              <a:t>No </a:t>
            </a:r>
            <a:r>
              <a:rPr lang="en-GB" dirty="0"/>
              <a:t>new features except ones to eliminate huge problems.</a:t>
            </a:r>
          </a:p>
          <a:p>
            <a:r>
              <a:rPr lang="en-GB" dirty="0" smtClean="0"/>
              <a:t>Release</a:t>
            </a:r>
            <a:r>
              <a:rPr lang="en-GB" dirty="0"/>
              <a:t>:</a:t>
            </a:r>
          </a:p>
          <a:p>
            <a:pPr lvl="1"/>
            <a:r>
              <a:rPr lang="en-GB" dirty="0" smtClean="0"/>
              <a:t>No </a:t>
            </a:r>
            <a:r>
              <a:rPr lang="en-GB" dirty="0"/>
              <a:t>new features!</a:t>
            </a:r>
          </a:p>
          <a:p>
            <a:pPr lvl="1"/>
            <a:r>
              <a:rPr lang="en-GB" dirty="0" smtClean="0"/>
              <a:t>Everything </a:t>
            </a:r>
            <a:r>
              <a:rPr lang="en-GB" dirty="0"/>
              <a:t>is done.</a:t>
            </a:r>
          </a:p>
          <a:p>
            <a:endParaRPr lang="en-GB" dirty="0"/>
          </a:p>
        </p:txBody>
      </p:sp>
    </p:spTree>
    <p:extLst>
      <p:ext uri="{BB962C8B-B14F-4D97-AF65-F5344CB8AC3E}">
        <p14:creationId xmlns:p14="http://schemas.microsoft.com/office/powerpoint/2010/main" val="580389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smtClean="0"/>
              <a:t>Three </a:t>
            </a:r>
            <a:r>
              <a:rPr lang="en-GB" dirty="0"/>
              <a:t>Stages of </a:t>
            </a:r>
            <a:r>
              <a:rPr lang="en-GB" dirty="0" smtClean="0"/>
              <a:t>Design </a:t>
            </a:r>
            <a:r>
              <a:rPr lang="en-GB" dirty="0"/>
              <a:t>Documentation</a:t>
            </a:r>
          </a:p>
        </p:txBody>
      </p:sp>
      <p:sp>
        <p:nvSpPr>
          <p:cNvPr id="3" name="Content Placeholder 2"/>
          <p:cNvSpPr>
            <a:spLocks noGrp="1"/>
          </p:cNvSpPr>
          <p:nvPr>
            <p:ph idx="1"/>
          </p:nvPr>
        </p:nvSpPr>
        <p:spPr/>
        <p:txBody>
          <a:bodyPr>
            <a:normAutofit/>
          </a:bodyPr>
          <a:lstStyle/>
          <a:p>
            <a:r>
              <a:rPr lang="en-GB" dirty="0" smtClean="0"/>
              <a:t>Design </a:t>
            </a:r>
            <a:r>
              <a:rPr lang="en-GB" dirty="0"/>
              <a:t>Treatment / Concept Paper</a:t>
            </a:r>
          </a:p>
          <a:p>
            <a:pPr lvl="1"/>
            <a:r>
              <a:rPr lang="en-GB" dirty="0" smtClean="0"/>
              <a:t>Is </a:t>
            </a:r>
            <a:r>
              <a:rPr lang="en-GB" dirty="0"/>
              <a:t>this idea worth development?</a:t>
            </a:r>
          </a:p>
          <a:p>
            <a:r>
              <a:rPr lang="en-GB" dirty="0" smtClean="0"/>
              <a:t>Design </a:t>
            </a:r>
            <a:r>
              <a:rPr lang="en-GB" dirty="0"/>
              <a:t>Summary / Design Document</a:t>
            </a:r>
          </a:p>
          <a:p>
            <a:pPr lvl="1"/>
            <a:r>
              <a:rPr lang="en-GB" dirty="0" smtClean="0"/>
              <a:t>Blueprint </a:t>
            </a:r>
            <a:r>
              <a:rPr lang="en-GB" dirty="0"/>
              <a:t>for the game</a:t>
            </a:r>
          </a:p>
          <a:p>
            <a:pPr lvl="1"/>
            <a:r>
              <a:rPr lang="en-GB" dirty="0" smtClean="0"/>
              <a:t>Game </a:t>
            </a:r>
            <a:r>
              <a:rPr lang="en-GB" dirty="0"/>
              <a:t>script/storyboard or prototype</a:t>
            </a:r>
          </a:p>
          <a:p>
            <a:pPr lvl="1"/>
            <a:r>
              <a:rPr lang="en-GB" dirty="0" smtClean="0"/>
              <a:t>Possible </a:t>
            </a:r>
            <a:r>
              <a:rPr lang="en-GB" dirty="0"/>
              <a:t>markets</a:t>
            </a:r>
          </a:p>
          <a:p>
            <a:pPr lvl="1"/>
            <a:r>
              <a:rPr lang="en-GB" dirty="0" smtClean="0"/>
              <a:t>Basis </a:t>
            </a:r>
            <a:r>
              <a:rPr lang="en-GB" dirty="0"/>
              <a:t>for in depth evaluation</a:t>
            </a:r>
          </a:p>
          <a:p>
            <a:r>
              <a:rPr lang="en-GB" dirty="0" smtClean="0"/>
              <a:t>Design </a:t>
            </a:r>
            <a:r>
              <a:rPr lang="en-GB" dirty="0"/>
              <a:t>Specification / Production Document</a:t>
            </a:r>
          </a:p>
          <a:p>
            <a:pPr lvl="1"/>
            <a:r>
              <a:rPr lang="en-GB" dirty="0" smtClean="0"/>
              <a:t>Used </a:t>
            </a:r>
            <a:r>
              <a:rPr lang="en-GB" dirty="0"/>
              <a:t>to write the code and manage product</a:t>
            </a:r>
          </a:p>
          <a:p>
            <a:endParaRPr lang="en-GB" dirty="0"/>
          </a:p>
        </p:txBody>
      </p:sp>
    </p:spTree>
    <p:extLst>
      <p:ext uri="{BB962C8B-B14F-4D97-AF65-F5344CB8AC3E}">
        <p14:creationId xmlns:p14="http://schemas.microsoft.com/office/powerpoint/2010/main" val="4272382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 (Project </a:t>
            </a:r>
            <a:r>
              <a:rPr lang="en-GB" dirty="0" smtClean="0"/>
              <a:t>Purpose)</a:t>
            </a:r>
            <a:endParaRPr lang="en-GB" dirty="0"/>
          </a:p>
        </p:txBody>
      </p:sp>
      <p:sp>
        <p:nvSpPr>
          <p:cNvPr id="3" name="Content Placeholder 2"/>
          <p:cNvSpPr>
            <a:spLocks noGrp="1"/>
          </p:cNvSpPr>
          <p:nvPr>
            <p:ph idx="1"/>
          </p:nvPr>
        </p:nvSpPr>
        <p:spPr/>
        <p:txBody>
          <a:bodyPr>
            <a:noAutofit/>
          </a:bodyPr>
          <a:lstStyle/>
          <a:p>
            <a:pPr>
              <a:lnSpc>
                <a:spcPct val="80000"/>
              </a:lnSpc>
              <a:defRPr/>
            </a:pPr>
            <a:r>
              <a:rPr lang="en-GB" sz="2800" b="1" dirty="0" smtClean="0"/>
              <a:t>What</a:t>
            </a:r>
            <a:endParaRPr lang="en-GB" sz="2800" b="1" dirty="0"/>
          </a:p>
          <a:p>
            <a:pPr lvl="1">
              <a:lnSpc>
                <a:spcPct val="80000"/>
              </a:lnSpc>
              <a:defRPr/>
            </a:pPr>
            <a:r>
              <a:rPr lang="en-GB" dirty="0"/>
              <a:t>What is the game all about?</a:t>
            </a:r>
          </a:p>
          <a:p>
            <a:pPr lvl="1">
              <a:lnSpc>
                <a:spcPct val="80000"/>
              </a:lnSpc>
              <a:defRPr/>
            </a:pPr>
            <a:r>
              <a:rPr lang="en-GB" dirty="0"/>
              <a:t>What is the objective, aim and details of game?</a:t>
            </a:r>
          </a:p>
          <a:p>
            <a:pPr>
              <a:lnSpc>
                <a:spcPct val="80000"/>
              </a:lnSpc>
              <a:defRPr/>
            </a:pPr>
            <a:r>
              <a:rPr lang="en-GB" sz="2800" b="1" dirty="0"/>
              <a:t>Who</a:t>
            </a:r>
          </a:p>
          <a:p>
            <a:pPr lvl="1">
              <a:lnSpc>
                <a:spcPct val="80000"/>
              </a:lnSpc>
              <a:defRPr/>
            </a:pPr>
            <a:r>
              <a:rPr lang="en-GB" dirty="0"/>
              <a:t>Who is the game aimed at?</a:t>
            </a:r>
          </a:p>
          <a:p>
            <a:pPr lvl="1">
              <a:lnSpc>
                <a:spcPct val="80000"/>
              </a:lnSpc>
              <a:defRPr/>
            </a:pPr>
            <a:r>
              <a:rPr lang="en-GB" dirty="0"/>
              <a:t>Who is the team?</a:t>
            </a:r>
          </a:p>
          <a:p>
            <a:pPr>
              <a:lnSpc>
                <a:spcPct val="80000"/>
              </a:lnSpc>
              <a:defRPr/>
            </a:pPr>
            <a:r>
              <a:rPr lang="en-GB" sz="2800" b="1" dirty="0"/>
              <a:t>How</a:t>
            </a:r>
          </a:p>
          <a:p>
            <a:pPr lvl="1">
              <a:lnSpc>
                <a:spcPct val="80000"/>
              </a:lnSpc>
              <a:defRPr/>
            </a:pPr>
            <a:r>
              <a:rPr lang="en-GB" dirty="0"/>
              <a:t>Is the game going to be created?</a:t>
            </a:r>
          </a:p>
          <a:p>
            <a:pPr lvl="1">
              <a:lnSpc>
                <a:spcPct val="80000"/>
              </a:lnSpc>
              <a:defRPr/>
            </a:pPr>
            <a:r>
              <a:rPr lang="en-GB" dirty="0"/>
              <a:t>How is the game going to be distributed?</a:t>
            </a:r>
          </a:p>
          <a:p>
            <a:pPr>
              <a:lnSpc>
                <a:spcPct val="80000"/>
              </a:lnSpc>
              <a:defRPr/>
            </a:pPr>
            <a:r>
              <a:rPr lang="en-GB" sz="2800" b="1" dirty="0" smtClean="0"/>
              <a:t>When</a:t>
            </a:r>
          </a:p>
          <a:p>
            <a:pPr lvl="1">
              <a:lnSpc>
                <a:spcPct val="80000"/>
              </a:lnSpc>
              <a:defRPr/>
            </a:pPr>
            <a:r>
              <a:rPr lang="en-GB" dirty="0"/>
              <a:t>How </a:t>
            </a:r>
            <a:r>
              <a:rPr lang="en-GB" dirty="0"/>
              <a:t>long will the project </a:t>
            </a:r>
            <a:r>
              <a:rPr lang="en-GB" dirty="0"/>
              <a:t>take?</a:t>
            </a:r>
          </a:p>
          <a:p>
            <a:pPr lvl="1">
              <a:lnSpc>
                <a:spcPct val="80000"/>
              </a:lnSpc>
              <a:defRPr/>
            </a:pPr>
            <a:r>
              <a:rPr lang="en-GB" dirty="0"/>
              <a:t>When </a:t>
            </a:r>
            <a:r>
              <a:rPr lang="en-GB" dirty="0"/>
              <a:t>will it start and finish</a:t>
            </a:r>
            <a:r>
              <a:rPr lang="en-GB" dirty="0"/>
              <a:t>?</a:t>
            </a:r>
            <a:r>
              <a:rPr lang="en-GB" dirty="0"/>
              <a:t> </a:t>
            </a:r>
            <a:endParaRPr lang="en-GB" dirty="0"/>
          </a:p>
          <a:p>
            <a:pPr>
              <a:lnSpc>
                <a:spcPct val="80000"/>
              </a:lnSpc>
              <a:defRPr/>
            </a:pPr>
            <a:r>
              <a:rPr lang="en-GB" sz="2800" b="1" dirty="0"/>
              <a:t>Other </a:t>
            </a:r>
          </a:p>
          <a:p>
            <a:pPr lvl="1">
              <a:lnSpc>
                <a:spcPct val="80000"/>
              </a:lnSpc>
              <a:defRPr/>
            </a:pPr>
            <a:r>
              <a:rPr lang="en-GB" dirty="0"/>
              <a:t>Sales tool</a:t>
            </a:r>
            <a:r>
              <a:rPr lang="en-US" dirty="0"/>
              <a:t> and marketing</a:t>
            </a:r>
            <a:endParaRPr lang="en-GB" dirty="0"/>
          </a:p>
        </p:txBody>
      </p:sp>
    </p:spTree>
    <p:extLst>
      <p:ext uri="{BB962C8B-B14F-4D97-AF65-F5344CB8AC3E}">
        <p14:creationId xmlns:p14="http://schemas.microsoft.com/office/powerpoint/2010/main" val="1427691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 (Project </a:t>
            </a:r>
            <a:r>
              <a:rPr lang="en-GB" dirty="0"/>
              <a:t>Proposal)</a:t>
            </a:r>
          </a:p>
        </p:txBody>
      </p:sp>
      <p:sp>
        <p:nvSpPr>
          <p:cNvPr id="3" name="Content Placeholder 2"/>
          <p:cNvSpPr>
            <a:spLocks noGrp="1"/>
          </p:cNvSpPr>
          <p:nvPr>
            <p:ph idx="1"/>
          </p:nvPr>
        </p:nvSpPr>
        <p:spPr/>
        <p:txBody>
          <a:bodyPr>
            <a:normAutofit fontScale="92500" lnSpcReduction="10000"/>
          </a:bodyPr>
          <a:lstStyle/>
          <a:p>
            <a:r>
              <a:rPr lang="en-GB" dirty="0" smtClean="0"/>
              <a:t>Many </a:t>
            </a:r>
            <a:r>
              <a:rPr lang="en-GB" dirty="0"/>
              <a:t>sections that summarize game:</a:t>
            </a:r>
          </a:p>
          <a:p>
            <a:pPr lvl="1"/>
            <a:r>
              <a:rPr lang="en-GB" dirty="0" smtClean="0"/>
              <a:t>The </a:t>
            </a:r>
            <a:r>
              <a:rPr lang="en-GB" dirty="0"/>
              <a:t>“high </a:t>
            </a:r>
            <a:r>
              <a:rPr lang="en-GB" dirty="0" err="1"/>
              <a:t>concept”of</a:t>
            </a:r>
            <a:r>
              <a:rPr lang="en-GB" dirty="0"/>
              <a:t> game </a:t>
            </a:r>
          </a:p>
          <a:p>
            <a:pPr lvl="1"/>
            <a:r>
              <a:rPr lang="en-GB" dirty="0" smtClean="0"/>
              <a:t>Basic </a:t>
            </a:r>
            <a:r>
              <a:rPr lang="en-GB" dirty="0"/>
              <a:t>design choices: game genre, …</a:t>
            </a:r>
          </a:p>
          <a:p>
            <a:pPr lvl="1"/>
            <a:r>
              <a:rPr lang="en-GB" dirty="0" smtClean="0"/>
              <a:t>Features </a:t>
            </a:r>
            <a:r>
              <a:rPr lang="en-GB" dirty="0"/>
              <a:t>that make game exceptional</a:t>
            </a:r>
          </a:p>
          <a:p>
            <a:pPr lvl="1"/>
            <a:r>
              <a:rPr lang="en-GB" dirty="0" smtClean="0"/>
              <a:t>Game </a:t>
            </a:r>
            <a:r>
              <a:rPr lang="en-GB" dirty="0"/>
              <a:t>Story: plot, characters: no more than 1 page</a:t>
            </a:r>
          </a:p>
          <a:p>
            <a:pPr lvl="1"/>
            <a:r>
              <a:rPr lang="en-GB" dirty="0" smtClean="0"/>
              <a:t>Game </a:t>
            </a:r>
            <a:r>
              <a:rPr lang="en-GB" dirty="0"/>
              <a:t>play: what does the player do?</a:t>
            </a:r>
          </a:p>
          <a:p>
            <a:pPr lvl="1"/>
            <a:r>
              <a:rPr lang="en-GB" dirty="0" smtClean="0"/>
              <a:t>Technical </a:t>
            </a:r>
            <a:r>
              <a:rPr lang="en-GB" dirty="0"/>
              <a:t>development: platform, development environment, …</a:t>
            </a:r>
          </a:p>
          <a:p>
            <a:pPr lvl="1"/>
            <a:r>
              <a:rPr lang="en-GB" dirty="0" smtClean="0"/>
              <a:t>Expected </a:t>
            </a:r>
            <a:r>
              <a:rPr lang="en-GB" dirty="0"/>
              <a:t>audience</a:t>
            </a:r>
          </a:p>
          <a:p>
            <a:pPr lvl="1"/>
            <a:r>
              <a:rPr lang="en-GB" dirty="0" smtClean="0"/>
              <a:t>Estimated </a:t>
            </a:r>
            <a:r>
              <a:rPr lang="en-GB" dirty="0"/>
              <a:t>cost [development time]</a:t>
            </a:r>
          </a:p>
          <a:p>
            <a:pPr lvl="1"/>
            <a:r>
              <a:rPr lang="en-GB" dirty="0" smtClean="0"/>
              <a:t>Risk </a:t>
            </a:r>
            <a:r>
              <a:rPr lang="en-GB" dirty="0"/>
              <a:t>analysis</a:t>
            </a:r>
          </a:p>
          <a:p>
            <a:r>
              <a:rPr lang="en-GB" dirty="0" smtClean="0"/>
              <a:t>Keep </a:t>
            </a:r>
            <a:r>
              <a:rPr lang="en-GB" dirty="0"/>
              <a:t>it short and simple: 1-2 pages</a:t>
            </a:r>
          </a:p>
          <a:p>
            <a:pPr lvl="1"/>
            <a:r>
              <a:rPr lang="en-GB" dirty="0" smtClean="0"/>
              <a:t>Does </a:t>
            </a:r>
            <a:r>
              <a:rPr lang="en-GB" dirty="0"/>
              <a:t>not have all plot twists --just main ideas</a:t>
            </a:r>
          </a:p>
          <a:p>
            <a:r>
              <a:rPr lang="en-GB" dirty="0" smtClean="0"/>
              <a:t>May </a:t>
            </a:r>
            <a:r>
              <a:rPr lang="en-GB" dirty="0"/>
              <a:t>include a mini-prototype of key </a:t>
            </a:r>
            <a:r>
              <a:rPr lang="en-GB" dirty="0" smtClean="0"/>
              <a:t>ideas</a:t>
            </a:r>
            <a:endParaRPr lang="en-GB" dirty="0"/>
          </a:p>
        </p:txBody>
      </p:sp>
    </p:spTree>
    <p:extLst>
      <p:ext uri="{BB962C8B-B14F-4D97-AF65-F5344CB8AC3E}">
        <p14:creationId xmlns:p14="http://schemas.microsoft.com/office/powerpoint/2010/main" val="3681243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a:t>
            </a:r>
            <a:r>
              <a:rPr lang="en-GB" i="1" dirty="0" smtClean="0"/>
              <a:t>: Game </a:t>
            </a:r>
            <a:r>
              <a:rPr lang="en-GB" i="1" dirty="0"/>
              <a:t>Story</a:t>
            </a:r>
            <a:endParaRPr lang="en-GB" dirty="0"/>
          </a:p>
        </p:txBody>
      </p:sp>
      <p:sp>
        <p:nvSpPr>
          <p:cNvPr id="3" name="Content Placeholder 2"/>
          <p:cNvSpPr>
            <a:spLocks noGrp="1"/>
          </p:cNvSpPr>
          <p:nvPr>
            <p:ph idx="1"/>
          </p:nvPr>
        </p:nvSpPr>
        <p:spPr/>
        <p:txBody>
          <a:bodyPr>
            <a:normAutofit/>
          </a:bodyPr>
          <a:lstStyle/>
          <a:p>
            <a:r>
              <a:rPr lang="en-GB" dirty="0" smtClean="0"/>
              <a:t>It’s </a:t>
            </a:r>
            <a:r>
              <a:rPr lang="en-GB" dirty="0"/>
              <a:t>2025, 5 years after a major nuclear war has destroyed many things. Australia has been divided into three segments, a penal colony, the </a:t>
            </a:r>
            <a:r>
              <a:rPr lang="en-GB" dirty="0" smtClean="0"/>
              <a:t>bad lands – a </a:t>
            </a:r>
            <a:r>
              <a:rPr lang="en-GB" dirty="0"/>
              <a:t>swath of land made up of villages of policed mutants, and other crazed beings, and the free zone where a group of outcasts are </a:t>
            </a:r>
            <a:r>
              <a:rPr lang="en-GB" dirty="0" smtClean="0"/>
              <a:t>re-establishing </a:t>
            </a:r>
            <a:r>
              <a:rPr lang="en-GB" dirty="0"/>
              <a:t>democracy. It is up to you, the player, to escape and make it to the free zone. You have only martial arts expertise to help you. You must run a foot race to the free zone to lead a revolution. </a:t>
            </a:r>
          </a:p>
        </p:txBody>
      </p:sp>
    </p:spTree>
    <p:extLst>
      <p:ext uri="{BB962C8B-B14F-4D97-AF65-F5344CB8AC3E}">
        <p14:creationId xmlns:p14="http://schemas.microsoft.com/office/powerpoint/2010/main" val="3375097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a:t>
            </a:r>
            <a:r>
              <a:rPr lang="en-GB" i="1" dirty="0" smtClean="0"/>
              <a:t>: Game Play and Look</a:t>
            </a:r>
            <a:endParaRPr lang="en-GB" dirty="0"/>
          </a:p>
        </p:txBody>
      </p:sp>
      <p:sp>
        <p:nvSpPr>
          <p:cNvPr id="3" name="Content Placeholder 2"/>
          <p:cNvSpPr>
            <a:spLocks noGrp="1"/>
          </p:cNvSpPr>
          <p:nvPr>
            <p:ph idx="1"/>
          </p:nvPr>
        </p:nvSpPr>
        <p:spPr/>
        <p:txBody>
          <a:bodyPr>
            <a:normAutofit/>
          </a:bodyPr>
          <a:lstStyle/>
          <a:p>
            <a:r>
              <a:rPr lang="en-GB" dirty="0" smtClean="0"/>
              <a:t>The </a:t>
            </a:r>
            <a:r>
              <a:rPr lang="en-GB" dirty="0"/>
              <a:t>game features 3D graphics which scroll toward the player (the movement somewhat like a </a:t>
            </a:r>
            <a:r>
              <a:rPr lang="en-GB" dirty="0" err="1"/>
              <a:t>raycasterlike</a:t>
            </a:r>
            <a:r>
              <a:rPr lang="en-GB" dirty="0"/>
              <a:t> Doom except the movement is 180 degrees not 360. Imagine “Auto Racing Doom”). The player is represented by a third person polygon figure (like </a:t>
            </a:r>
            <a:r>
              <a:rPr lang="en-GB" dirty="0" err="1"/>
              <a:t>VirtuaFighter</a:t>
            </a:r>
            <a:r>
              <a:rPr lang="en-GB" dirty="0"/>
              <a:t>) controlled with a joystick. The faster you run and avoid obstacles, the better chance you have to survive. Too slow a pace allows your chasers to catch up to you. </a:t>
            </a:r>
          </a:p>
        </p:txBody>
      </p:sp>
    </p:spTree>
    <p:extLst>
      <p:ext uri="{BB962C8B-B14F-4D97-AF65-F5344CB8AC3E}">
        <p14:creationId xmlns:p14="http://schemas.microsoft.com/office/powerpoint/2010/main" val="3104011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a:t>
            </a:r>
            <a:r>
              <a:rPr lang="en-GB" i="1" dirty="0" smtClean="0"/>
              <a:t>: Game Play and Look 2</a:t>
            </a:r>
            <a:endParaRPr lang="en-GB" dirty="0"/>
          </a:p>
        </p:txBody>
      </p:sp>
      <p:sp>
        <p:nvSpPr>
          <p:cNvPr id="3" name="Content Placeholder 2"/>
          <p:cNvSpPr>
            <a:spLocks noGrp="1"/>
          </p:cNvSpPr>
          <p:nvPr>
            <p:ph idx="1"/>
          </p:nvPr>
        </p:nvSpPr>
        <p:spPr/>
        <p:txBody>
          <a:bodyPr>
            <a:normAutofit/>
          </a:bodyPr>
          <a:lstStyle/>
          <a:p>
            <a:r>
              <a:rPr lang="en-GB" dirty="0" smtClean="0"/>
              <a:t>The </a:t>
            </a:r>
            <a:r>
              <a:rPr lang="en-GB" dirty="0"/>
              <a:t>player runs through a continuous stream of towns, forest, brush and other settings attempting to maintain speed jumping onto, over and around, while mutants and security guards and more enemies attack them. At your disposal are weaponry you pickup, water and food for health and a series of “</a:t>
            </a:r>
            <a:r>
              <a:rPr lang="en-GB" dirty="0" err="1"/>
              <a:t>VirtuaFighter</a:t>
            </a:r>
            <a:r>
              <a:rPr lang="en-GB" dirty="0" smtClean="0"/>
              <a:t>” like </a:t>
            </a:r>
            <a:r>
              <a:rPr lang="en-GB" dirty="0"/>
              <a:t>martial arts moves including flips and summersaults. </a:t>
            </a:r>
          </a:p>
          <a:p>
            <a:r>
              <a:rPr lang="en-GB" dirty="0"/>
              <a:t>The trick is to use the flips and rolls to jump over things, on to building rooftops (in towns) and to use kicks, </a:t>
            </a:r>
            <a:r>
              <a:rPr lang="en-GB" dirty="0" smtClean="0"/>
              <a:t>punches and </a:t>
            </a:r>
            <a:r>
              <a:rPr lang="en-GB" dirty="0"/>
              <a:t>weaponry to take out oncoming enemies</a:t>
            </a:r>
            <a:r>
              <a:rPr lang="en-GB" dirty="0" smtClean="0"/>
              <a:t>.…</a:t>
            </a:r>
            <a:endParaRPr lang="en-GB" dirty="0"/>
          </a:p>
        </p:txBody>
      </p:sp>
    </p:spTree>
    <p:extLst>
      <p:ext uri="{BB962C8B-B14F-4D97-AF65-F5344CB8AC3E}">
        <p14:creationId xmlns:p14="http://schemas.microsoft.com/office/powerpoint/2010/main" val="3670939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Design Treatment: Technical</a:t>
            </a:r>
            <a:endParaRPr lang="en-GB" dirty="0"/>
          </a:p>
        </p:txBody>
      </p:sp>
      <p:sp>
        <p:nvSpPr>
          <p:cNvPr id="3" name="Content Placeholder 2"/>
          <p:cNvSpPr>
            <a:spLocks noGrp="1"/>
          </p:cNvSpPr>
          <p:nvPr>
            <p:ph idx="1"/>
          </p:nvPr>
        </p:nvSpPr>
        <p:spPr/>
        <p:txBody>
          <a:bodyPr>
            <a:normAutofit/>
          </a:bodyPr>
          <a:lstStyle/>
          <a:p>
            <a:r>
              <a:rPr lang="en-GB" dirty="0" smtClean="0"/>
              <a:t>This </a:t>
            </a:r>
            <a:r>
              <a:rPr lang="en-GB" dirty="0"/>
              <a:t>game will feature our new 3D engine, coupled with animated 3D backgrounds. There are roughly 50 scenes we are constructing, each with several view; these scenes will be rendered with 3D Studio Maxx. We will use a PC development platform and later port to the </a:t>
            </a:r>
            <a:r>
              <a:rPr lang="en-GB" dirty="0" err="1"/>
              <a:t>XBox</a:t>
            </a:r>
            <a:r>
              <a:rPr lang="en-GB" dirty="0"/>
              <a:t>. The development language will be C++, using several APIs developed in and out of house. Overall, we expect a development time of roughly 10-16 months.</a:t>
            </a:r>
          </a:p>
        </p:txBody>
      </p:sp>
    </p:spTree>
    <p:extLst>
      <p:ext uri="{BB962C8B-B14F-4D97-AF65-F5344CB8AC3E}">
        <p14:creationId xmlns:p14="http://schemas.microsoft.com/office/powerpoint/2010/main" val="586216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1225</TotalTime>
  <Words>1584</Words>
  <Application>Microsoft Office PowerPoint</Application>
  <PresentationFormat>On-screen Show (4:3)</PresentationFormat>
  <Paragraphs>211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Game Production TimeLine</vt:lpstr>
      <vt:lpstr>Game Production Timeline</vt:lpstr>
      <vt:lpstr>Three Stages of Design Documentation</vt:lpstr>
      <vt:lpstr>Design Treatment (Project Purpose)</vt:lpstr>
      <vt:lpstr>Design Treatment (Project Proposal)</vt:lpstr>
      <vt:lpstr>Design Treatment: Game Story</vt:lpstr>
      <vt:lpstr>Design Treatment: Game Play and Look</vt:lpstr>
      <vt:lpstr>Design Treatment: Game Play and Look 2</vt:lpstr>
      <vt:lpstr>Design Treatment: Technical</vt:lpstr>
      <vt:lpstr>Design Document</vt:lpstr>
      <vt:lpstr>Design Document</vt:lpstr>
      <vt:lpstr>Design Document Sections</vt:lpstr>
      <vt:lpstr>Design Document: Product Specification </vt:lpstr>
      <vt:lpstr>Design Document: Game Specification</vt:lpstr>
      <vt:lpstr>Design Document: Game Interface</vt:lpstr>
      <vt:lpstr>Design Document: Game Specification</vt:lpstr>
      <vt:lpstr>Example Art</vt:lpstr>
      <vt:lpstr>Design Document: Outline of a Level</vt:lpstr>
      <vt:lpstr>Level Design</vt:lpstr>
      <vt:lpstr>Sometimes need a prototype</vt:lpstr>
      <vt:lpstr>Design Document: Art Specification</vt:lpstr>
      <vt:lpstr>Key points to a good design document</vt:lpstr>
      <vt:lpstr>Technical Design Specification</vt:lpstr>
      <vt:lpstr>Creating a Time Line</vt:lpstr>
      <vt:lpstr>Development Phase</vt:lpstr>
      <vt:lpstr>Releases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Game Production TimeLine</dc:title>
  <dc:creator>Stephen Rafferty</dc:creator>
  <cp:lastModifiedBy>Stephen Rafferty</cp:lastModifiedBy>
  <cp:revision>9</cp:revision>
  <dcterms:created xsi:type="dcterms:W3CDTF">2013-08-11T15:09:42Z</dcterms:created>
  <dcterms:modified xsi:type="dcterms:W3CDTF">2013-08-12T11:38:16Z</dcterms:modified>
</cp:coreProperties>
</file>